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5" r:id="rId8"/>
    <p:sldId id="267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277" r:id="rId17"/>
    <p:sldId id="256" r:id="rId18"/>
    <p:sldId id="278" r:id="rId19"/>
    <p:sldId id="279" r:id="rId20"/>
    <p:sldId id="280" r:id="rId21"/>
    <p:sldId id="284" r:id="rId22"/>
    <p:sldId id="285" r:id="rId23"/>
    <p:sldId id="286" r:id="rId24"/>
    <p:sldId id="282" r:id="rId25"/>
    <p:sldId id="287" r:id="rId26"/>
    <p:sldId id="288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12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16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97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64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32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76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26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18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88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3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75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7C55A-EACF-41A7-91C3-F0A6E3C7F74A}" type="datetimeFigureOut">
              <a:rPr lang="pt-BR" smtClean="0"/>
              <a:t>26/04/2018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BF180-11E6-441B-8B68-4D9DEDFD7A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83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1"/>
          <a:stretch/>
        </p:blipFill>
        <p:spPr bwMode="auto">
          <a:xfrm>
            <a:off x="251519" y="1268760"/>
            <a:ext cx="8683993" cy="387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70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25658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atual redação da NR20 foi aprovada com a publicação da Portaria SIT, de 29.02.2012, que </a:t>
            </a:r>
            <a:r>
              <a:rPr lang="pt-BR" dirty="0" smtClean="0"/>
              <a:t>alterou alguns </a:t>
            </a:r>
            <a:r>
              <a:rPr lang="pt-BR" dirty="0"/>
              <a:t>parâmetros da redação anterior, como o ponto de fulgor dos líquidos combustíveis e introduziu </a:t>
            </a:r>
            <a:r>
              <a:rPr lang="pt-BR" dirty="0" smtClean="0"/>
              <a:t>o conceito </a:t>
            </a:r>
            <a:r>
              <a:rPr lang="pt-BR" dirty="0"/>
              <a:t>de gestão de segurança e saúde no trabalho contra fatores de riscos de acidentes existentes </a:t>
            </a:r>
            <a:r>
              <a:rPr lang="pt-BR" dirty="0" smtClean="0"/>
              <a:t>nas atividades </a:t>
            </a:r>
            <a:r>
              <a:rPr lang="pt-BR" dirty="0"/>
              <a:t>de extração, produção, armazenamento, transferência, manuseio e manipulação de inflamáveis </a:t>
            </a:r>
            <a:r>
              <a:rPr lang="pt-BR" dirty="0" smtClean="0"/>
              <a:t>e líquidos </a:t>
            </a:r>
            <a:r>
              <a:rPr lang="pt-BR" dirty="0"/>
              <a:t>combustíveis. Outra novidade importante foi a introdução do conceito de </a:t>
            </a:r>
            <a:r>
              <a:rPr lang="pt-BR" i="1" dirty="0"/>
              <a:t>Classe das Instalações</a:t>
            </a:r>
            <a:r>
              <a:rPr lang="pt-BR" dirty="0"/>
              <a:t>.</a:t>
            </a:r>
          </a:p>
          <a:p>
            <a:pPr marL="0" indent="0" algn="just">
              <a:buNone/>
            </a:pPr>
            <a:r>
              <a:rPr lang="pt-BR" dirty="0"/>
              <a:t>Considera-se </a:t>
            </a:r>
            <a:r>
              <a:rPr lang="pt-BR" i="1" dirty="0"/>
              <a:t>instalação </a:t>
            </a:r>
            <a:r>
              <a:rPr lang="pt-BR" dirty="0"/>
              <a:t>a </a:t>
            </a:r>
            <a:r>
              <a:rPr lang="pt-BR" b="1" dirty="0"/>
              <a:t>unidade </a:t>
            </a:r>
            <a:r>
              <a:rPr lang="pt-BR" dirty="0"/>
              <a:t>de extração, produção, armazenamento, transferência, manuseio </a:t>
            </a:r>
            <a:r>
              <a:rPr lang="pt-BR" dirty="0" smtClean="0"/>
              <a:t>e manipulação </a:t>
            </a:r>
            <a:r>
              <a:rPr lang="pt-BR" dirty="0"/>
              <a:t>de inflamáveis (líquidos e gases) e líquidos combustíveis, em caráter </a:t>
            </a:r>
            <a:r>
              <a:rPr lang="pt-BR" b="1" dirty="0"/>
              <a:t>permanente </a:t>
            </a:r>
            <a:r>
              <a:rPr lang="pt-BR" b="1" dirty="0" smtClean="0"/>
              <a:t>ou transitório</a:t>
            </a:r>
            <a:r>
              <a:rPr lang="pt-BR" dirty="0"/>
              <a:t>, incluindo todos os equipamentos, máquinas, estruturas, tubulações, tanques, </a:t>
            </a:r>
            <a:r>
              <a:rPr lang="pt-BR" dirty="0" smtClean="0"/>
              <a:t>edificações, depósitos</a:t>
            </a:r>
            <a:r>
              <a:rPr lang="pt-BR" dirty="0"/>
              <a:t>, terminais e outros necessários para o seu funcionamento.</a:t>
            </a:r>
          </a:p>
          <a:p>
            <a:pPr marL="0" indent="0" algn="just">
              <a:buNone/>
            </a:pPr>
            <a:r>
              <a:rPr lang="pt-BR" dirty="0"/>
              <a:t>Dentre as novidades trazidas pela nova redação é de destacar a obrigatoriedade de:</a:t>
            </a:r>
          </a:p>
          <a:p>
            <a:pPr marL="0" indent="0" algn="just">
              <a:buNone/>
            </a:pPr>
            <a:r>
              <a:rPr lang="pt-BR" dirty="0"/>
              <a:t>Elaboração do Prontuário da Instalação;</a:t>
            </a:r>
          </a:p>
          <a:p>
            <a:pPr marL="0" indent="0" algn="just">
              <a:buNone/>
            </a:pPr>
            <a:r>
              <a:rPr lang="pt-BR" dirty="0"/>
              <a:t>Elaboração do Projeto da Instalação;</a:t>
            </a:r>
          </a:p>
          <a:p>
            <a:pPr marL="0" indent="0" algn="just">
              <a:buNone/>
            </a:pPr>
            <a:r>
              <a:rPr lang="pt-BR" dirty="0"/>
              <a:t>Garantia da segurança na construção e montagem das instalações;</a:t>
            </a:r>
          </a:p>
          <a:p>
            <a:pPr marL="0" indent="0" algn="just">
              <a:buNone/>
            </a:pPr>
            <a:r>
              <a:rPr lang="pt-BR" dirty="0"/>
              <a:t>Garantia da segurança operacional;</a:t>
            </a:r>
          </a:p>
          <a:p>
            <a:pPr marL="0" indent="0" algn="just">
              <a:buNone/>
            </a:pPr>
            <a:r>
              <a:rPr lang="pt-BR" dirty="0"/>
              <a:t>Elaboração de análises de riscos;</a:t>
            </a:r>
          </a:p>
          <a:p>
            <a:pPr marL="0" indent="0" algn="just">
              <a:buNone/>
            </a:pPr>
            <a:r>
              <a:rPr lang="pt-BR" dirty="0"/>
              <a:t>Elaboração de Plano de Resposta a Emergências;</a:t>
            </a:r>
          </a:p>
          <a:p>
            <a:pPr marL="0" indent="0" algn="just">
              <a:buNone/>
            </a:pPr>
            <a:r>
              <a:rPr lang="pt-BR" dirty="0"/>
              <a:t>Capacitação dos trabalhadores;</a:t>
            </a:r>
          </a:p>
          <a:p>
            <a:pPr marL="0" indent="0" algn="just">
              <a:buNone/>
            </a:pPr>
            <a:r>
              <a:rPr lang="pt-BR" dirty="0"/>
              <a:t>Elaboração de Plano de prevenção e controle de vazamentos, derramamentos, incêndios, explosões e</a:t>
            </a:r>
          </a:p>
          <a:p>
            <a:pPr marL="0" indent="0" algn="just">
              <a:buNone/>
            </a:pPr>
            <a:r>
              <a:rPr lang="pt-BR" dirty="0"/>
              <a:t>emissões fugitivas.</a:t>
            </a:r>
          </a:p>
        </p:txBody>
      </p:sp>
    </p:spTree>
    <p:extLst>
      <p:ext uri="{BB962C8B-B14F-4D97-AF65-F5344CB8AC3E}">
        <p14:creationId xmlns:p14="http://schemas.microsoft.com/office/powerpoint/2010/main" val="320229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CONCEITOS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 smtClean="0"/>
              <a:t>Antes </a:t>
            </a:r>
            <a:r>
              <a:rPr lang="pt-BR" dirty="0"/>
              <a:t>de iniciarmos o estudo da NR20 </a:t>
            </a:r>
            <a:r>
              <a:rPr lang="pt-BR" dirty="0" smtClean="0"/>
              <a:t> propriamente </a:t>
            </a:r>
            <a:r>
              <a:rPr lang="pt-BR" dirty="0"/>
              <a:t>dito, precisamos conhecer o conceito de alguns</a:t>
            </a:r>
          </a:p>
          <a:p>
            <a:pPr marL="0" indent="0">
              <a:buNone/>
            </a:pPr>
            <a:r>
              <a:rPr lang="pt-BR" dirty="0"/>
              <a:t>termos presentes nessa norma:</a:t>
            </a:r>
          </a:p>
          <a:p>
            <a:pPr marL="0" indent="0">
              <a:buNone/>
            </a:pPr>
            <a:r>
              <a:rPr lang="pt-BR" b="1" dirty="0"/>
              <a:t>Combustível</a:t>
            </a:r>
          </a:p>
          <a:p>
            <a:pPr marL="0" indent="0">
              <a:buNone/>
            </a:pPr>
            <a:r>
              <a:rPr lang="pt-BR" dirty="0"/>
              <a:t>Substância que, na presença de um comburente (por exemplo, o oxigênio) e sob ação de uma fonte </a:t>
            </a:r>
            <a:r>
              <a:rPr lang="pt-BR" dirty="0" smtClean="0"/>
              <a:t>de calor </a:t>
            </a:r>
            <a:r>
              <a:rPr lang="pt-BR" dirty="0"/>
              <a:t>(faísca, centelha) entrará em combustão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Os combustíveis podem ser sólidos (carvão, madeira), líquidos (óleo diesel, querosene, gasolina,</a:t>
            </a:r>
          </a:p>
          <a:p>
            <a:r>
              <a:rPr lang="pt-BR" dirty="0" smtClean="0"/>
              <a:t>etanol) ou gasosos (gás natural, GLP – Gás Liquefeito de Petróleo).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6044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Ponto de Fulgor</a:t>
            </a:r>
            <a:br>
              <a:rPr lang="pt-BR" b="1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É </a:t>
            </a:r>
            <a:r>
              <a:rPr lang="pt-BR" dirty="0"/>
              <a:t>a </a:t>
            </a:r>
            <a:r>
              <a:rPr lang="pt-BR" b="1" dirty="0"/>
              <a:t>temperatura mínima </a:t>
            </a:r>
            <a:r>
              <a:rPr lang="pt-BR" dirty="0"/>
              <a:t>a partir da qual os combustíveis começam a desprender vapores que </a:t>
            </a:r>
            <a:r>
              <a:rPr lang="pt-BR" dirty="0" smtClean="0"/>
              <a:t>entram em </a:t>
            </a:r>
            <a:r>
              <a:rPr lang="pt-BR" dirty="0"/>
              <a:t>combustão quando em contato com uma fonte externa de calor, entretanto, a chama não se mantém </a:t>
            </a:r>
            <a:r>
              <a:rPr lang="pt-BR" dirty="0" smtClean="0"/>
              <a:t>em virtude </a:t>
            </a:r>
            <a:r>
              <a:rPr lang="pt-BR" dirty="0"/>
              <a:t>da insuficiência de vapores desprendidos. A temperatura do ponto de fulgor não é suficiente </a:t>
            </a:r>
            <a:r>
              <a:rPr lang="pt-BR" dirty="0" smtClean="0"/>
              <a:t>para manter </a:t>
            </a:r>
            <a:r>
              <a:rPr lang="pt-BR" dirty="0"/>
              <a:t>a combustão. O ponto de fulgor é o parâmetro que diferencia os líquidos inflamáveis dos </a:t>
            </a:r>
            <a:r>
              <a:rPr lang="pt-BR" dirty="0" smtClean="0"/>
              <a:t>líquidos combustíveis</a:t>
            </a:r>
            <a:r>
              <a:rPr lang="pt-BR" dirty="0"/>
              <a:t>. Esse parâmetro sofreu uma pequena alteração com a nova redação. Vejam a tabela a seguir: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3216"/>
            <a:ext cx="810577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85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pt-BR" b="1" dirty="0" smtClean="0"/>
              <a:t>Ponto de ignição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600" dirty="0" smtClean="0"/>
              <a:t>É </a:t>
            </a:r>
            <a:r>
              <a:rPr lang="pt-BR" sz="1600" dirty="0"/>
              <a:t>a temperatura mínima necessária para os gases desprendidos dos combustíveis entrarem em</a:t>
            </a:r>
          </a:p>
          <a:p>
            <a:pPr marL="0" indent="0" algn="just">
              <a:buNone/>
            </a:pPr>
            <a:r>
              <a:rPr lang="pt-BR" sz="1600" dirty="0"/>
              <a:t>combustão apenas pelo contato com o oxigênio do ar, independentemente de qualquer outra fonte de calor.</a:t>
            </a:r>
          </a:p>
          <a:p>
            <a:pPr marL="0" indent="0" algn="just">
              <a:buNone/>
            </a:pPr>
            <a:r>
              <a:rPr lang="pt-BR" sz="1600" b="1" dirty="0"/>
              <a:t>Manuseio x Manipulação</a:t>
            </a:r>
          </a:p>
          <a:p>
            <a:pPr marL="0" indent="0" algn="just">
              <a:buNone/>
            </a:pPr>
            <a:r>
              <a:rPr lang="pt-BR" sz="1600" b="1" dirty="0"/>
              <a:t>Manipulação </a:t>
            </a:r>
            <a:r>
              <a:rPr lang="pt-BR" sz="1600" dirty="0"/>
              <a:t>– Ato ou efeito de manipular. Preparação ou operação manual com inflamáveis, </a:t>
            </a:r>
            <a:r>
              <a:rPr lang="pt-BR" sz="1600" dirty="0" smtClean="0"/>
              <a:t>com finalidade </a:t>
            </a:r>
            <a:r>
              <a:rPr lang="pt-BR" sz="1600" dirty="0"/>
              <a:t>de misturar ou fracionar os produtos. </a:t>
            </a:r>
            <a:r>
              <a:rPr lang="pt-BR" sz="1600" b="1" dirty="0"/>
              <a:t>Considera-se que há manipulação quando ocorre o </a:t>
            </a:r>
            <a:r>
              <a:rPr lang="pt-BR" sz="1600" b="1" dirty="0" smtClean="0"/>
              <a:t>contato direto </a:t>
            </a:r>
            <a:r>
              <a:rPr lang="pt-BR" sz="1600" b="1" dirty="0"/>
              <a:t>do produto com o ambiente.</a:t>
            </a:r>
          </a:p>
          <a:p>
            <a:pPr marL="0" indent="0" algn="just">
              <a:buNone/>
            </a:pPr>
            <a:r>
              <a:rPr lang="pt-BR" sz="1600" b="1" dirty="0"/>
              <a:t>Manuseio </a:t>
            </a:r>
            <a:r>
              <a:rPr lang="pt-BR" sz="1600" dirty="0"/>
              <a:t>– Atividade de movimentação de inflamáveis contidos em recipientes, tanques </a:t>
            </a:r>
            <a:r>
              <a:rPr lang="pt-BR" sz="1600" dirty="0" smtClean="0"/>
              <a:t>portáteis, tambores</a:t>
            </a:r>
            <a:r>
              <a:rPr lang="pt-BR" sz="1600" dirty="0"/>
              <a:t>, </a:t>
            </a:r>
            <a:r>
              <a:rPr lang="pt-BR" sz="1600" dirty="0" err="1"/>
              <a:t>bombonas</a:t>
            </a:r>
            <a:r>
              <a:rPr lang="pt-BR" sz="1600" dirty="0"/>
              <a:t>, vasilhames, caixas, latas, frascos e similares. </a:t>
            </a:r>
            <a:r>
              <a:rPr lang="pt-BR" sz="1600" b="1" dirty="0"/>
              <a:t>Ato de manusear o produto </a:t>
            </a:r>
            <a:r>
              <a:rPr lang="pt-BR" sz="1600" b="1" dirty="0" smtClean="0"/>
              <a:t>envasado, embalado </a:t>
            </a:r>
            <a:r>
              <a:rPr lang="pt-BR" sz="1600" b="1" dirty="0"/>
              <a:t>ou lacrado.</a:t>
            </a:r>
          </a:p>
          <a:p>
            <a:pPr marL="0" indent="0" algn="just">
              <a:buNone/>
            </a:pPr>
            <a:r>
              <a:rPr lang="pt-BR" sz="1600" b="1" dirty="0"/>
              <a:t>Transferência</a:t>
            </a:r>
          </a:p>
          <a:p>
            <a:pPr marL="0" indent="0" algn="just">
              <a:buNone/>
            </a:pPr>
            <a:r>
              <a:rPr lang="pt-BR" sz="1600" dirty="0"/>
              <a:t>Atividade de movimentação de inflamáveis </a:t>
            </a:r>
            <a:r>
              <a:rPr lang="pt-BR" sz="1600" b="1" dirty="0"/>
              <a:t>entre </a:t>
            </a:r>
            <a:r>
              <a:rPr lang="pt-BR" sz="1600" dirty="0"/>
              <a:t>recipientes, tais como tanques, vasos, </a:t>
            </a:r>
            <a:r>
              <a:rPr lang="pt-BR" sz="1600" dirty="0" smtClean="0"/>
              <a:t>tambores, </a:t>
            </a:r>
            <a:r>
              <a:rPr lang="pt-BR" sz="1600" dirty="0" err="1" smtClean="0"/>
              <a:t>bombonas</a:t>
            </a:r>
            <a:r>
              <a:rPr lang="pt-BR" sz="1600" dirty="0" smtClean="0"/>
              <a:t> </a:t>
            </a:r>
            <a:r>
              <a:rPr lang="pt-BR" sz="1600" dirty="0"/>
              <a:t>e similares, </a:t>
            </a:r>
            <a:r>
              <a:rPr lang="pt-BR" sz="1600" b="1" dirty="0"/>
              <a:t>por meio de tubulações</a:t>
            </a:r>
            <a:r>
              <a:rPr lang="pt-BR" sz="1600" dirty="0"/>
              <a:t>, por exemplo, atividades de enchimento de tanques.</a:t>
            </a:r>
          </a:p>
          <a:p>
            <a:pPr marL="0" indent="0" algn="just">
              <a:buNone/>
            </a:pPr>
            <a:r>
              <a:rPr lang="pt-BR" sz="1600" dirty="0"/>
              <a:t>Observem que tanto o </a:t>
            </a:r>
            <a:r>
              <a:rPr lang="pt-BR" sz="1600" b="1" dirty="0"/>
              <a:t>manuseio </a:t>
            </a:r>
            <a:r>
              <a:rPr lang="pt-BR" sz="1600" dirty="0"/>
              <a:t>quanto a </a:t>
            </a:r>
            <a:r>
              <a:rPr lang="pt-BR" sz="1600" b="1" dirty="0"/>
              <a:t>transferência </a:t>
            </a:r>
            <a:r>
              <a:rPr lang="pt-BR" sz="1600" dirty="0"/>
              <a:t>se referem à movimentação de </a:t>
            </a:r>
            <a:r>
              <a:rPr lang="pt-BR" sz="1600" dirty="0" smtClean="0"/>
              <a:t>inflamáveis, entretanto</a:t>
            </a:r>
            <a:r>
              <a:rPr lang="pt-BR" sz="1600" dirty="0"/>
              <a:t>, no caso do manuseio, os produtos estão envasados, embalados ou lacrados. Já no caso </a:t>
            </a:r>
            <a:r>
              <a:rPr lang="pt-BR" sz="1600" dirty="0" smtClean="0"/>
              <a:t>da transferência</a:t>
            </a:r>
            <a:r>
              <a:rPr lang="pt-BR" sz="1600" dirty="0"/>
              <a:t>, a movimentação se dá </a:t>
            </a:r>
            <a:r>
              <a:rPr lang="pt-BR" sz="1600" b="1" dirty="0"/>
              <a:t>entre recipientes</a:t>
            </a:r>
            <a:r>
              <a:rPr lang="pt-BR" sz="1600" dirty="0"/>
              <a:t>, por meio de tubulações. Vejam a figura a seguir: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373216"/>
            <a:ext cx="4860032" cy="137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6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/>
              <a:t>A norma determina que no processo de transferência de inflamáveis e líquidos combustíveis se </a:t>
            </a:r>
            <a:r>
              <a:rPr lang="pt-BR" sz="1800" dirty="0" smtClean="0"/>
              <a:t>devem implementar </a:t>
            </a:r>
            <a:r>
              <a:rPr lang="pt-BR" sz="1800" dirty="0"/>
              <a:t>medidas de controle operacional e/ou de engenharia das </a:t>
            </a:r>
            <a:r>
              <a:rPr lang="pt-BR" sz="1800" i="1" dirty="0"/>
              <a:t>emissões fugitivas</a:t>
            </a:r>
            <a:r>
              <a:rPr lang="pt-BR" sz="1800" dirty="0"/>
              <a:t>, emanadas durante </a:t>
            </a:r>
            <a:r>
              <a:rPr lang="pt-BR" sz="1800" dirty="0" smtClean="0"/>
              <a:t>a carga </a:t>
            </a:r>
            <a:r>
              <a:rPr lang="pt-BR" sz="1800" dirty="0"/>
              <a:t>e descarga de tanques fixos e de veículos transportadores, para a eliminação ou minimização </a:t>
            </a:r>
            <a:r>
              <a:rPr lang="pt-BR" sz="1800" dirty="0" smtClean="0"/>
              <a:t>dessas emissões</a:t>
            </a:r>
            <a:r>
              <a:rPr lang="pt-BR" sz="1800" dirty="0"/>
              <a:t>.</a:t>
            </a:r>
          </a:p>
          <a:p>
            <a:pPr marL="0" indent="0">
              <a:buNone/>
            </a:pPr>
            <a:r>
              <a:rPr lang="pt-BR" sz="1800" dirty="0"/>
              <a:t>As </a:t>
            </a:r>
            <a:r>
              <a:rPr lang="pt-BR" sz="1800" i="1" dirty="0"/>
              <a:t>emissões fugitivas </a:t>
            </a:r>
            <a:r>
              <a:rPr lang="pt-BR" sz="1800" dirty="0"/>
              <a:t>são liberações de gás ou vapor inflamável que ocorrem de maneira contínua </a:t>
            </a:r>
            <a:r>
              <a:rPr lang="pt-BR" sz="1800" dirty="0" smtClean="0"/>
              <a:t>ou intermitente </a:t>
            </a:r>
            <a:r>
              <a:rPr lang="pt-BR" sz="1800" dirty="0"/>
              <a:t>durante as operações normais dos equipamentos. Incluem liberações em selos ou gaxetas </a:t>
            </a:r>
            <a:r>
              <a:rPr lang="pt-BR" sz="1800" dirty="0" smtClean="0"/>
              <a:t>de bombas</a:t>
            </a:r>
            <a:r>
              <a:rPr lang="pt-BR" sz="1800" dirty="0"/>
              <a:t>, vedações de flanges, selos de compressores, drenos de processos, entre outros.</a:t>
            </a:r>
          </a:p>
          <a:p>
            <a:pPr marL="0" indent="0">
              <a:buNone/>
            </a:pPr>
            <a:r>
              <a:rPr lang="pt-BR" sz="1800" b="1" dirty="0"/>
              <a:t>Áreas classificadas</a:t>
            </a:r>
          </a:p>
          <a:p>
            <a:pPr marL="0" indent="0">
              <a:buNone/>
            </a:pPr>
            <a:r>
              <a:rPr lang="pt-BR" sz="1800" dirty="0"/>
              <a:t>Área na qual uma atmosfera explosiva está presente ou na qual é provável sua ocorrência a ponto de</a:t>
            </a:r>
          </a:p>
          <a:p>
            <a:pPr marL="0" indent="0">
              <a:buNone/>
            </a:pPr>
            <a:r>
              <a:rPr lang="pt-BR" sz="1800" dirty="0"/>
              <a:t>exigir precauções especiais para construção, instalação e utilização de equipamentos elétricos.</a:t>
            </a:r>
          </a:p>
          <a:p>
            <a:pPr marL="0" indent="0">
              <a:buNone/>
            </a:pPr>
            <a:r>
              <a:rPr lang="pt-BR" sz="1800" b="1" dirty="0"/>
              <a:t>Envasado x lacrado</a:t>
            </a:r>
          </a:p>
          <a:p>
            <a:pPr marL="0" indent="0">
              <a:buNone/>
            </a:pPr>
            <a:r>
              <a:rPr lang="pt-BR" sz="1800" b="1" dirty="0"/>
              <a:t>Envasado </a:t>
            </a:r>
            <a:r>
              <a:rPr lang="pt-BR" sz="1800" dirty="0"/>
              <a:t>– Líquido ou gás inflamável acondicionado em recipiente, podendo ser ou não lacrado.</a:t>
            </a:r>
          </a:p>
          <a:p>
            <a:pPr marL="0" indent="0">
              <a:buNone/>
            </a:pPr>
            <a:r>
              <a:rPr lang="pt-BR" sz="1800" b="1" dirty="0"/>
              <a:t>Lacrado </a:t>
            </a:r>
            <a:r>
              <a:rPr lang="pt-BR" sz="1800" dirty="0"/>
              <a:t>– Produto que possui selo e/ou lacre de garantia de qualidade e/ou de inviolabilidade.</a:t>
            </a:r>
          </a:p>
        </p:txBody>
      </p:sp>
    </p:spTree>
    <p:extLst>
      <p:ext uri="{BB962C8B-B14F-4D97-AF65-F5344CB8AC3E}">
        <p14:creationId xmlns:p14="http://schemas.microsoft.com/office/powerpoint/2010/main" val="63611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" r="13876" b="6495"/>
          <a:stretch/>
        </p:blipFill>
        <p:spPr bwMode="auto">
          <a:xfrm>
            <a:off x="4901168" y="3501008"/>
            <a:ext cx="4216524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b="1" dirty="0"/>
              <a:t>OBJETIVO</a:t>
            </a:r>
          </a:p>
          <a:p>
            <a:pPr marL="0" indent="0">
              <a:buNone/>
            </a:pPr>
            <a:r>
              <a:rPr lang="pt-BR" dirty="0"/>
              <a:t>A NR20 tem por objetivo estabelecer os requisitos mínimos para a </a:t>
            </a:r>
            <a:r>
              <a:rPr lang="pt-BR" b="1" dirty="0"/>
              <a:t>gestão da segurança e saúde </a:t>
            </a:r>
            <a:r>
              <a:rPr lang="pt-BR" dirty="0"/>
              <a:t>no</a:t>
            </a:r>
          </a:p>
          <a:p>
            <a:pPr marL="0" indent="0">
              <a:buNone/>
            </a:pPr>
            <a:r>
              <a:rPr lang="pt-BR" dirty="0"/>
              <a:t>trabalho contra os fatores de risco de </a:t>
            </a:r>
            <a:r>
              <a:rPr lang="pt-BR" b="1" dirty="0"/>
              <a:t>acidentes </a:t>
            </a:r>
            <a:r>
              <a:rPr lang="pt-BR" dirty="0"/>
              <a:t>provenientes das atividades de extração, produção,</a:t>
            </a:r>
          </a:p>
          <a:p>
            <a:pPr marL="0" indent="0">
              <a:buNone/>
            </a:pPr>
            <a:r>
              <a:rPr lang="pt-BR" dirty="0"/>
              <a:t>armazenamento, transferência, manuseio e manipulação de inflamáveis e líquidos combustíveis.</a:t>
            </a:r>
          </a:p>
          <a:p>
            <a:pPr marL="0" indent="0">
              <a:buNone/>
            </a:pPr>
            <a:r>
              <a:rPr lang="pt-BR" b="1" dirty="0"/>
              <a:t>ABRANGÊNCIA</a:t>
            </a:r>
          </a:p>
          <a:p>
            <a:pPr marL="0" indent="0">
              <a:buNone/>
            </a:pPr>
            <a:r>
              <a:rPr lang="pt-BR" dirty="0"/>
              <a:t>A NR20 se aplica às seguintes atividades que envolvem </a:t>
            </a:r>
            <a:r>
              <a:rPr lang="pt-BR" b="1" dirty="0"/>
              <a:t>inflamáveis</a:t>
            </a:r>
            <a:r>
              <a:rPr lang="pt-BR" dirty="0"/>
              <a:t>:</a:t>
            </a:r>
          </a:p>
          <a:p>
            <a:pPr marL="0" indent="0">
              <a:buNone/>
            </a:pPr>
            <a:r>
              <a:rPr lang="pt-BR" dirty="0"/>
              <a:t>extração, produção, armazenamento, transferência, manuseio e </a:t>
            </a:r>
            <a:r>
              <a:rPr lang="pt-BR" b="1" dirty="0"/>
              <a:t>manipulação</a:t>
            </a:r>
          </a:p>
          <a:p>
            <a:pPr marL="0" indent="0">
              <a:buNone/>
            </a:pPr>
            <a:r>
              <a:rPr lang="pt-BR" dirty="0"/>
              <a:t>A norma também se aplica às seguintes atividades que envolvem </a:t>
            </a:r>
            <a:r>
              <a:rPr lang="pt-BR" b="1" dirty="0"/>
              <a:t>líquidos combustíveis</a:t>
            </a:r>
            <a:r>
              <a:rPr lang="pt-BR" dirty="0"/>
              <a:t>:</a:t>
            </a:r>
          </a:p>
          <a:p>
            <a:pPr marL="0" indent="0">
              <a:buNone/>
            </a:pPr>
            <a:r>
              <a:rPr lang="pt-BR" dirty="0"/>
              <a:t>extração, produção, armazenamento, transferência e manuseio</a:t>
            </a:r>
          </a:p>
          <a:p>
            <a:pPr marL="0" indent="0">
              <a:buNone/>
            </a:pPr>
            <a:r>
              <a:rPr lang="pt-BR" dirty="0"/>
              <a:t>Observem que as atividades abrangidas pela norma que se aplicam aos inflamáveis são as mesmas que</a:t>
            </a:r>
          </a:p>
          <a:p>
            <a:pPr marL="0" indent="0">
              <a:buNone/>
            </a:pPr>
            <a:r>
              <a:rPr lang="pt-BR" dirty="0"/>
              <a:t>se aplicam aos líquidos combustíveis, com exceção da atividade de </a:t>
            </a:r>
            <a:r>
              <a:rPr lang="pt-BR" i="1" dirty="0"/>
              <a:t>manipulação</a:t>
            </a:r>
            <a:r>
              <a:rPr lang="pt-BR" dirty="0"/>
              <a:t>. Além disso, essa norma se</a:t>
            </a:r>
          </a:p>
          <a:p>
            <a:pPr marL="0" indent="0">
              <a:buNone/>
            </a:pPr>
            <a:r>
              <a:rPr lang="pt-BR" dirty="0"/>
              <a:t>destina às seguintes etapas em todas as atividades que envolvem inflamáveis e líquidos combustíveis:</a:t>
            </a:r>
          </a:p>
          <a:p>
            <a:pPr marL="0" indent="0">
              <a:buNone/>
            </a:pPr>
            <a:r>
              <a:rPr lang="pt-BR" dirty="0"/>
              <a:t>projeto, construção, montagem, operação, manutenção, inspeção e desativação da instalação.</a:t>
            </a:r>
          </a:p>
          <a:p>
            <a:pPr marL="0" indent="0">
              <a:buNone/>
            </a:pPr>
            <a:r>
              <a:rPr lang="pt-BR" dirty="0"/>
              <a:t>A figura a seguir apresenta um resumo dessas informações:</a:t>
            </a:r>
          </a:p>
        </p:txBody>
      </p:sp>
    </p:spTree>
    <p:extLst>
      <p:ext uri="{BB962C8B-B14F-4D97-AF65-F5344CB8AC3E}">
        <p14:creationId xmlns:p14="http://schemas.microsoft.com/office/powerpoint/2010/main" val="1979476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NR20 </a:t>
            </a:r>
            <a:r>
              <a:rPr lang="pt-BR" b="1" dirty="0" smtClean="0"/>
              <a:t>não </a:t>
            </a:r>
            <a:r>
              <a:rPr lang="pt-BR" dirty="0" smtClean="0"/>
              <a:t>se aplica: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2008" y="836712"/>
            <a:ext cx="9036496" cy="373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/>
              <a:t>às </a:t>
            </a:r>
            <a:r>
              <a:rPr lang="pt-BR" sz="1600" b="1" dirty="0"/>
              <a:t>plataformas e instalações </a:t>
            </a:r>
            <a:r>
              <a:rPr lang="pt-BR" sz="1600" dirty="0"/>
              <a:t>de apoio empregadas com a finalidade de </a:t>
            </a:r>
            <a:r>
              <a:rPr lang="pt-BR" sz="1600" b="1" dirty="0"/>
              <a:t>exploração e produção </a:t>
            </a:r>
            <a:r>
              <a:rPr lang="pt-BR" sz="1600" b="1" dirty="0" smtClean="0"/>
              <a:t>de petróleo </a:t>
            </a:r>
            <a:r>
              <a:rPr lang="pt-BR" sz="1600" b="1" dirty="0"/>
              <a:t>e gás do subsolo marinho, </a:t>
            </a:r>
            <a:r>
              <a:rPr lang="pt-BR" sz="1600" dirty="0"/>
              <a:t>conforme definido no Anexo II, da NR30;</a:t>
            </a:r>
          </a:p>
          <a:p>
            <a:r>
              <a:rPr lang="pt-BR" sz="1600" dirty="0"/>
              <a:t>às </a:t>
            </a:r>
            <a:r>
              <a:rPr lang="pt-BR" sz="1600" b="1" dirty="0"/>
              <a:t>edificações residenciais unifamiliares</a:t>
            </a:r>
            <a:r>
              <a:rPr lang="pt-BR" sz="1600" dirty="0"/>
              <a:t>, que são as edificações destinadas exclusivamente ao </a:t>
            </a:r>
            <a:r>
              <a:rPr lang="pt-BR" sz="1600" dirty="0" smtClean="0"/>
              <a:t>uso residencial</a:t>
            </a:r>
            <a:r>
              <a:rPr lang="pt-BR" sz="1600" dirty="0"/>
              <a:t>, constituídas de uma única unidade residencial</a:t>
            </a:r>
            <a:r>
              <a:rPr lang="pt-BR" sz="1600" dirty="0" smtClean="0"/>
              <a:t>.</a:t>
            </a:r>
          </a:p>
          <a:p>
            <a:r>
              <a:rPr lang="pt-BR" sz="1600" dirty="0" smtClean="0"/>
              <a:t> </a:t>
            </a:r>
            <a:r>
              <a:rPr lang="pt-BR" sz="1600" b="1" dirty="0"/>
              <a:t>CLASSIFICAÇÃO DAS INSTALAÇÕES</a:t>
            </a:r>
          </a:p>
          <a:p>
            <a:r>
              <a:rPr lang="pt-BR" sz="1600" dirty="0"/>
              <a:t>Na redação anterior, a norma classificava os Líquidos Combustíveis em três classes: I, II e </a:t>
            </a:r>
            <a:r>
              <a:rPr lang="pt-BR" sz="1600" dirty="0" smtClean="0"/>
              <a:t>III.</a:t>
            </a:r>
          </a:p>
          <a:p>
            <a:r>
              <a:rPr lang="pt-BR" sz="1600" dirty="0" smtClean="0"/>
              <a:t>Os líquidos </a:t>
            </a:r>
            <a:r>
              <a:rPr lang="pt-BR" sz="1600" dirty="0"/>
              <a:t>eram enquadrados em uma dessas classes de acordo com seu ponto de fulgor</a:t>
            </a:r>
            <a:r>
              <a:rPr lang="pt-BR" sz="1600" dirty="0" smtClean="0"/>
              <a:t>.</a:t>
            </a:r>
          </a:p>
          <a:p>
            <a:r>
              <a:rPr lang="pt-BR" sz="1600" dirty="0" smtClean="0"/>
              <a:t> </a:t>
            </a:r>
            <a:r>
              <a:rPr lang="pt-BR" sz="1600" b="1" dirty="0"/>
              <a:t>Entretanto, </a:t>
            </a:r>
            <a:r>
              <a:rPr lang="pt-BR" sz="1600" b="1" dirty="0" smtClean="0"/>
              <a:t>esse critério </a:t>
            </a:r>
            <a:r>
              <a:rPr lang="pt-BR" sz="1600" b="1" dirty="0"/>
              <a:t>de classificação foi abandonado pela nova redação.</a:t>
            </a:r>
          </a:p>
          <a:p>
            <a:r>
              <a:rPr lang="pt-BR" sz="1600" dirty="0"/>
              <a:t>A partir da agora, existem três </a:t>
            </a:r>
            <a:r>
              <a:rPr lang="pt-BR" sz="1600" b="1" dirty="0"/>
              <a:t>Classes de Instalação </a:t>
            </a:r>
            <a:r>
              <a:rPr lang="pt-BR" sz="1600" dirty="0"/>
              <a:t>(I, II e III), que dividem as instalações quanto </a:t>
            </a:r>
            <a:r>
              <a:rPr lang="pt-BR" sz="1600" dirty="0" smtClean="0"/>
              <a:t>aos seguintes </a:t>
            </a:r>
            <a:r>
              <a:rPr lang="pt-BR" sz="1600" dirty="0"/>
              <a:t>atributos:</a:t>
            </a:r>
          </a:p>
          <a:p>
            <a:r>
              <a:rPr lang="pt-BR" sz="1600" dirty="0"/>
              <a:t>Tipo de atividade</a:t>
            </a:r>
          </a:p>
          <a:p>
            <a:r>
              <a:rPr lang="pt-BR" sz="1600" dirty="0"/>
              <a:t>Capacidade de armazenamento de forma permanente ou transitória</a:t>
            </a:r>
          </a:p>
          <a:p>
            <a:r>
              <a:rPr lang="pt-BR" sz="1600" dirty="0"/>
              <a:t>A Tabela a seguir apresenta os parâmetros usados para essa classificação: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331640" y="4496949"/>
            <a:ext cx="6737623" cy="2109996"/>
            <a:chOff x="519112" y="2352675"/>
            <a:chExt cx="8105775" cy="27813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" y="2352675"/>
              <a:ext cx="7943850" cy="2152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112" y="4505325"/>
              <a:ext cx="8105775" cy="628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0035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Critérios a serem utilizados para classificação das instalações: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800" dirty="0" smtClean="0"/>
              <a:t>O </a:t>
            </a:r>
            <a:r>
              <a:rPr lang="pt-BR" sz="1800" b="1" dirty="0"/>
              <a:t>tipo de atividade </a:t>
            </a:r>
            <a:r>
              <a:rPr lang="pt-BR" sz="1800" dirty="0"/>
              <a:t>possui prioridade sobre a </a:t>
            </a:r>
            <a:r>
              <a:rPr lang="pt-BR" sz="1800" b="1" dirty="0"/>
              <a:t>capacidade de armazenamento</a:t>
            </a:r>
            <a:r>
              <a:rPr lang="pt-BR" sz="1800" dirty="0"/>
              <a:t>:</a:t>
            </a:r>
          </a:p>
          <a:p>
            <a:pPr marL="0" indent="0" algn="just">
              <a:buNone/>
            </a:pPr>
            <a:r>
              <a:rPr lang="pt-BR" sz="1800" b="1" dirty="0"/>
              <a:t>Exemplo</a:t>
            </a:r>
            <a:r>
              <a:rPr lang="pt-BR" sz="1800" dirty="0"/>
              <a:t>: Posto de serviço com combustíveis (Atividade da classe I) que tenha </a:t>
            </a:r>
            <a:r>
              <a:rPr lang="pt-BR" sz="1800" dirty="0" smtClean="0"/>
              <a:t>capacidade permanente </a:t>
            </a:r>
            <a:r>
              <a:rPr lang="pt-BR" sz="1800" dirty="0"/>
              <a:t>de armazenamento de 6.000 m3 (capacidade de armazenamento da Classe II). </a:t>
            </a:r>
            <a:r>
              <a:rPr lang="pt-BR" sz="1800" dirty="0" smtClean="0"/>
              <a:t>Essa instalação </a:t>
            </a:r>
            <a:r>
              <a:rPr lang="pt-BR" sz="1800" dirty="0"/>
              <a:t>deve ser classificada como Classe I.</a:t>
            </a:r>
          </a:p>
          <a:p>
            <a:pPr marL="0" indent="0" algn="just">
              <a:buNone/>
            </a:pPr>
            <a:r>
              <a:rPr lang="pt-BR" sz="1800" dirty="0"/>
              <a:t>Quando a capacidade de armazenamento da instalação se enquadrar em duas classes distintas, </a:t>
            </a:r>
            <a:r>
              <a:rPr lang="pt-BR" sz="1800" dirty="0" smtClean="0"/>
              <a:t>por armazenar </a:t>
            </a:r>
            <a:r>
              <a:rPr lang="pt-BR" sz="1800" dirty="0"/>
              <a:t>líquidos inflamáveis e/ou combustíveis e gases inflamáveis, deve-se utilizar a classe </a:t>
            </a:r>
            <a:r>
              <a:rPr lang="pt-BR" sz="1800" dirty="0" smtClean="0"/>
              <a:t>de maior </a:t>
            </a:r>
            <a:r>
              <a:rPr lang="pt-BR" sz="1800" dirty="0"/>
              <a:t>gradação.</a:t>
            </a:r>
          </a:p>
          <a:p>
            <a:pPr marL="0" indent="0" algn="just">
              <a:buNone/>
            </a:pPr>
            <a:r>
              <a:rPr lang="pt-BR" sz="1800" b="1" dirty="0"/>
              <a:t>Exemplo: </a:t>
            </a:r>
            <a:r>
              <a:rPr lang="pt-BR" sz="1800" dirty="0"/>
              <a:t>Instalação com capacidade de armazenamento permanente de 70 toneladas de </a:t>
            </a:r>
            <a:r>
              <a:rPr lang="pt-BR" sz="1800" dirty="0" smtClean="0"/>
              <a:t>gases inflamáveis </a:t>
            </a:r>
            <a:r>
              <a:rPr lang="pt-BR" sz="1800" dirty="0"/>
              <a:t>(Classe II) e 60.000 m3 de líquidos combustíveis (Classe III) deve ser </a:t>
            </a:r>
            <a:r>
              <a:rPr lang="pt-BR" sz="1800" dirty="0" smtClean="0"/>
              <a:t>classificada como </a:t>
            </a:r>
            <a:r>
              <a:rPr lang="pt-BR" sz="1800" dirty="0"/>
              <a:t>Classe III (maior gradação).</a:t>
            </a:r>
          </a:p>
          <a:p>
            <a:pPr marL="0" indent="0" algn="just">
              <a:buNone/>
            </a:pPr>
            <a:r>
              <a:rPr lang="pt-BR" sz="1800" dirty="0"/>
              <a:t>Observem os limites mínimos de capacidade de armazenamento:</a:t>
            </a:r>
          </a:p>
          <a:p>
            <a:pPr marL="0" indent="0" algn="just">
              <a:buNone/>
            </a:pPr>
            <a:r>
              <a:rPr lang="pt-BR" sz="1800" dirty="0"/>
              <a:t>– menor ou igual a 2 toneladas para gases inflamáveis</a:t>
            </a:r>
          </a:p>
          <a:p>
            <a:pPr marL="0" indent="0" algn="just">
              <a:buNone/>
            </a:pPr>
            <a:r>
              <a:rPr lang="pt-BR" sz="1800" dirty="0"/>
              <a:t>– menor ou igual a 10 m3 para líquidos inflamáveis e/ou combustíveis</a:t>
            </a:r>
          </a:p>
        </p:txBody>
      </p:sp>
    </p:spTree>
    <p:extLst>
      <p:ext uri="{BB962C8B-B14F-4D97-AF65-F5344CB8AC3E}">
        <p14:creationId xmlns:p14="http://schemas.microsoft.com/office/powerpoint/2010/main" val="1016280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ANÁLISE DE RISCOS</a:t>
            </a:r>
            <a:br>
              <a:rPr lang="pt-BR" b="1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smtClean="0"/>
              <a:t>As </a:t>
            </a:r>
            <a:r>
              <a:rPr lang="pt-BR" dirty="0"/>
              <a:t>análises de risco são um conjunto de métodos e técnicas que, aplicados a operações que envolvam</a:t>
            </a:r>
          </a:p>
          <a:p>
            <a:pPr marL="0" indent="0">
              <a:buNone/>
            </a:pPr>
            <a:r>
              <a:rPr lang="pt-BR" dirty="0"/>
              <a:t>processo ou processamento, identificam os cenários hipotéticos de ocorrências indesejadas (acidentes), </a:t>
            </a:r>
            <a:r>
              <a:rPr lang="pt-BR" dirty="0" smtClean="0"/>
              <a:t>as possibilidades </a:t>
            </a:r>
            <a:r>
              <a:rPr lang="pt-BR" dirty="0"/>
              <a:t>de danos, efeitos e consequências.</a:t>
            </a:r>
          </a:p>
          <a:p>
            <a:pPr marL="0" indent="0">
              <a:buNone/>
            </a:pPr>
            <a:r>
              <a:rPr lang="pt-BR" dirty="0"/>
              <a:t>Existem várias técnicas de análise de riscos. A escolha da técnica a ser utilizada depende de vários</a:t>
            </a:r>
          </a:p>
          <a:p>
            <a:pPr marL="0" indent="0">
              <a:buNone/>
            </a:pPr>
            <a:r>
              <a:rPr lang="pt-BR" dirty="0"/>
              <a:t>fatores, dentre eles, o propósito da análise, bem como as características e a complexidade da instalação.</a:t>
            </a:r>
          </a:p>
          <a:p>
            <a:pPr marL="0" indent="0">
              <a:buNone/>
            </a:pPr>
            <a:r>
              <a:rPr lang="pt-BR" dirty="0"/>
              <a:t>Também devem ser considerados o processo ao qual se pretende aplicar a análise e a fase em que esse</a:t>
            </a:r>
          </a:p>
          <a:p>
            <a:pPr marL="0" indent="0">
              <a:buNone/>
            </a:pPr>
            <a:r>
              <a:rPr lang="pt-BR" dirty="0"/>
              <a:t>processo se encontra (projeto, implantação, produção).</a:t>
            </a:r>
          </a:p>
          <a:p>
            <a:pPr marL="0" indent="0">
              <a:buNone/>
            </a:pPr>
            <a:r>
              <a:rPr lang="pt-BR" dirty="0"/>
              <a:t>A seguir, apresento uma lista não exaustiva de metodologias de Análise de Risco:</a:t>
            </a:r>
          </a:p>
          <a:p>
            <a:pPr marL="0" indent="0">
              <a:buNone/>
            </a:pPr>
            <a:r>
              <a:rPr lang="pt-BR" dirty="0"/>
              <a:t>Análise Preliminar de Perigos/Riscos (APP/APR);</a:t>
            </a:r>
          </a:p>
          <a:p>
            <a:pPr marL="0" indent="0">
              <a:buNone/>
            </a:pPr>
            <a:r>
              <a:rPr lang="pt-BR" dirty="0"/>
              <a:t>“</a:t>
            </a:r>
            <a:r>
              <a:rPr lang="pt-BR" dirty="0" err="1"/>
              <a:t>What-if</a:t>
            </a:r>
            <a:r>
              <a:rPr lang="pt-BR" dirty="0"/>
              <a:t> (E SE)”;</a:t>
            </a:r>
          </a:p>
          <a:p>
            <a:pPr marL="0" indent="0">
              <a:buNone/>
            </a:pPr>
            <a:r>
              <a:rPr lang="pt-BR" dirty="0"/>
              <a:t>Análise de Riscos e Operabilidade (HAZOP);</a:t>
            </a:r>
          </a:p>
          <a:p>
            <a:pPr marL="0" indent="0">
              <a:buNone/>
            </a:pPr>
            <a:r>
              <a:rPr lang="pt-BR" dirty="0"/>
              <a:t>Análise de Modos e Efeitos de Falhas (FMEA/FMECA);</a:t>
            </a:r>
          </a:p>
          <a:p>
            <a:pPr marL="0" indent="0">
              <a:buNone/>
            </a:pPr>
            <a:r>
              <a:rPr lang="pt-BR" dirty="0"/>
              <a:t>Análise por Árvore de Falhas (AAF);</a:t>
            </a:r>
          </a:p>
          <a:p>
            <a:pPr marL="0" indent="0">
              <a:buNone/>
            </a:pPr>
            <a:r>
              <a:rPr lang="pt-BR" dirty="0"/>
              <a:t>Análise por Árvore de Eventos (AAE);</a:t>
            </a:r>
          </a:p>
          <a:p>
            <a:pPr marL="0" indent="0">
              <a:buNone/>
            </a:pPr>
            <a:r>
              <a:rPr lang="pt-BR" dirty="0"/>
              <a:t>Análise Quantitativa de Riscos (AQR).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53136"/>
            <a:ext cx="44958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60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A NR20 determina que para todas as instalações (classes I, II e III) o empregador </a:t>
            </a:r>
            <a:r>
              <a:rPr lang="pt-BR" dirty="0" smtClean="0"/>
              <a:t>deve </a:t>
            </a:r>
            <a:r>
              <a:rPr lang="pt-BR" b="1" dirty="0" smtClean="0"/>
              <a:t>elaborar e documentar </a:t>
            </a:r>
            <a:r>
              <a:rPr lang="pt-BR" b="1" dirty="0"/>
              <a:t>as análises de riscos </a:t>
            </a:r>
            <a:r>
              <a:rPr lang="pt-BR" dirty="0"/>
              <a:t>das operações que envolvam processo ou processamento nas atividades </a:t>
            </a:r>
            <a:r>
              <a:rPr lang="pt-BR" dirty="0" smtClean="0"/>
              <a:t>de extração</a:t>
            </a:r>
            <a:r>
              <a:rPr lang="pt-BR" dirty="0"/>
              <a:t>, produção, armazenamento, transferência, manuseio e manipulação de inflamáveis e de líquidos</a:t>
            </a:r>
          </a:p>
          <a:p>
            <a:pPr marL="0" indent="0">
              <a:buNone/>
            </a:pPr>
            <a:r>
              <a:rPr lang="pt-BR" dirty="0"/>
              <a:t>combustíveis.</a:t>
            </a:r>
          </a:p>
          <a:p>
            <a:pPr marL="0" indent="0" algn="just">
              <a:buNone/>
            </a:pPr>
            <a:r>
              <a:rPr lang="pt-BR" dirty="0"/>
              <a:t>As análises de riscos devem ser </a:t>
            </a:r>
            <a:r>
              <a:rPr lang="pt-BR" b="1" dirty="0"/>
              <a:t>elaboradas por </a:t>
            </a:r>
            <a:r>
              <a:rPr lang="pt-BR" b="1" dirty="0" smtClean="0"/>
              <a:t>equipe multidisciplinar</a:t>
            </a:r>
            <a:r>
              <a:rPr lang="pt-BR" dirty="0"/>
              <a:t>, com conhecimento </a:t>
            </a:r>
            <a:r>
              <a:rPr lang="pt-BR" dirty="0" smtClean="0"/>
              <a:t>na aplicação </a:t>
            </a:r>
            <a:r>
              <a:rPr lang="pt-BR" dirty="0"/>
              <a:t>das metodologias, dos riscos e da instalação, com participação de, no mínimo, um trabalhador </a:t>
            </a:r>
            <a:r>
              <a:rPr lang="pt-BR" dirty="0" smtClean="0"/>
              <a:t>com experiência </a:t>
            </a:r>
            <a:r>
              <a:rPr lang="pt-BR" dirty="0"/>
              <a:t>na instalação, ou em parte desta, que é objeto da análise. Devem ser </a:t>
            </a:r>
            <a:r>
              <a:rPr lang="pt-BR" b="1" dirty="0"/>
              <a:t>coordenadas </a:t>
            </a:r>
            <a:r>
              <a:rPr lang="pt-BR" b="1" dirty="0" smtClean="0"/>
              <a:t>por profissional </a:t>
            </a:r>
            <a:r>
              <a:rPr lang="pt-BR" b="1" dirty="0"/>
              <a:t>habilitado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0905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pt-BR" dirty="0"/>
              <a:t>Nas instalações Classe I deve ser elaborada Análise Preliminar de Perigos/Riscos (APP/APR). </a:t>
            </a:r>
            <a:r>
              <a:rPr lang="pt-BR" dirty="0" smtClean="0"/>
              <a:t>Nas demais </a:t>
            </a:r>
            <a:r>
              <a:rPr lang="pt-BR" dirty="0"/>
              <a:t>instalações classes II e III, devem ser utilizadas metodologias de análise definidas pelo </a:t>
            </a:r>
            <a:r>
              <a:rPr lang="pt-BR" dirty="0" smtClean="0"/>
              <a:t>profissional habilitado</a:t>
            </a:r>
            <a:r>
              <a:rPr lang="pt-BR" dirty="0"/>
              <a:t>, devendo a escolha levar em consideração os riscos, as características e a complexidade </a:t>
            </a:r>
            <a:r>
              <a:rPr lang="pt-BR" dirty="0" smtClean="0"/>
              <a:t>da instalação</a:t>
            </a:r>
            <a:r>
              <a:rPr lang="pt-BR" dirty="0"/>
              <a:t>. As análises de riscos devem ser revisadas:</a:t>
            </a:r>
          </a:p>
          <a:p>
            <a:pPr algn="just"/>
            <a:r>
              <a:rPr lang="pt-BR" dirty="0"/>
              <a:t>na periodicidade estabelecida para as renovações da licença de operação da instalação;</a:t>
            </a:r>
          </a:p>
          <a:p>
            <a:pPr algn="just"/>
            <a:r>
              <a:rPr lang="pt-BR" dirty="0"/>
              <a:t>no prazo recomendado pela própria análise;</a:t>
            </a:r>
          </a:p>
          <a:p>
            <a:pPr algn="just"/>
            <a:r>
              <a:rPr lang="pt-BR" dirty="0"/>
              <a:t>caso ocorram modificações significativas no processo ou processamento;</a:t>
            </a:r>
          </a:p>
          <a:p>
            <a:pPr algn="just"/>
            <a:r>
              <a:rPr lang="pt-BR" dirty="0"/>
              <a:t>por solicitação do SESMT ou da CIPA;</a:t>
            </a:r>
          </a:p>
          <a:p>
            <a:pPr algn="just"/>
            <a:r>
              <a:rPr lang="pt-BR" dirty="0"/>
              <a:t>por recomendação decorrente da análise de acidentes ou incidentes relacionados ao processo ou</a:t>
            </a:r>
          </a:p>
          <a:p>
            <a:pPr algn="just"/>
            <a:r>
              <a:rPr lang="pt-BR" dirty="0"/>
              <a:t>processamento;</a:t>
            </a:r>
          </a:p>
          <a:p>
            <a:pPr algn="just"/>
            <a:r>
              <a:rPr lang="pt-BR" dirty="0"/>
              <a:t>quando o histórico de acidentes e incidentes assim o exigir.</a:t>
            </a:r>
          </a:p>
          <a:p>
            <a:pPr algn="just"/>
            <a:r>
              <a:rPr lang="pt-BR" dirty="0"/>
              <a:t>As análises de riscos devem estar articuladas com o Programa de Prevenção de Riscos Ambientais</a:t>
            </a:r>
          </a:p>
          <a:p>
            <a:pPr algn="just"/>
            <a:r>
              <a:rPr lang="pt-BR" dirty="0"/>
              <a:t>(PPRA) da instalação.</a:t>
            </a:r>
          </a:p>
        </p:txBody>
      </p:sp>
    </p:spTree>
    <p:extLst>
      <p:ext uri="{BB962C8B-B14F-4D97-AF65-F5344CB8AC3E}">
        <p14:creationId xmlns:p14="http://schemas.microsoft.com/office/powerpoint/2010/main" val="1834729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PRONTUÁRIO DA INSTALAÇÃO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Prontuário da Instalação é um conjunto de documentos que contêm o registro de todo o histórico </a:t>
            </a:r>
            <a:r>
              <a:rPr lang="pt-BR" dirty="0" smtClean="0"/>
              <a:t>da instalação</a:t>
            </a:r>
            <a:r>
              <a:rPr lang="pt-BR" dirty="0"/>
              <a:t>, ou indicações suficientes para a obtenção desse histórico. Tais documentos correspondem a </a:t>
            </a:r>
            <a:r>
              <a:rPr lang="pt-BR" dirty="0" smtClean="0"/>
              <a:t>uma </a:t>
            </a:r>
            <a:r>
              <a:rPr lang="pt-BR" b="1" dirty="0" smtClean="0"/>
              <a:t>memória </a:t>
            </a:r>
            <a:r>
              <a:rPr lang="pt-BR" b="1" dirty="0"/>
              <a:t>dinâmica </a:t>
            </a:r>
            <a:r>
              <a:rPr lang="pt-BR" dirty="0"/>
              <a:t>das informações técnicas pertinentes às instalações, geradas desde a fase de </a:t>
            </a:r>
            <a:r>
              <a:rPr lang="pt-BR" dirty="0" smtClean="0"/>
              <a:t>projeto, operação</a:t>
            </a:r>
            <a:r>
              <a:rPr lang="pt-BR" dirty="0"/>
              <a:t>, inspeção e manutenção. Os documentos que compõem o Prontuário podem ser mantidos em </a:t>
            </a:r>
            <a:r>
              <a:rPr lang="pt-BR" dirty="0" smtClean="0"/>
              <a:t>meio físico </a:t>
            </a:r>
            <a:r>
              <a:rPr lang="pt-BR" dirty="0"/>
              <a:t>ou </a:t>
            </a:r>
            <a:r>
              <a:rPr lang="pt-BR" i="1" dirty="0"/>
              <a:t>eletrônico</a:t>
            </a:r>
            <a:r>
              <a:rPr lang="pt-BR" dirty="0"/>
              <a:t>. O Prontuário da Instalação deve ser constituído pela seguinte documentação</a:t>
            </a:r>
            <a:r>
              <a:rPr lang="pt-BR" dirty="0" smtClean="0"/>
              <a:t>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752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t-BR" dirty="0" smtClean="0"/>
              <a:t>Projeto da Instalação;</a:t>
            </a:r>
          </a:p>
          <a:p>
            <a:pPr marL="0" indent="0">
              <a:buNone/>
            </a:pPr>
            <a:r>
              <a:rPr lang="pt-BR" dirty="0" smtClean="0"/>
              <a:t>Procedimentos </a:t>
            </a:r>
            <a:r>
              <a:rPr lang="pt-BR" dirty="0"/>
              <a:t>Operacionais;</a:t>
            </a:r>
          </a:p>
          <a:p>
            <a:pPr marL="0" indent="0">
              <a:buNone/>
            </a:pPr>
            <a:r>
              <a:rPr lang="pt-BR" dirty="0"/>
              <a:t>Plano de Inspeção e Manutenção;</a:t>
            </a:r>
          </a:p>
          <a:p>
            <a:pPr marL="0" indent="0">
              <a:buNone/>
            </a:pPr>
            <a:r>
              <a:rPr lang="pt-BR" dirty="0"/>
              <a:t>Análise de Riscos;</a:t>
            </a:r>
          </a:p>
          <a:p>
            <a:pPr marL="0" indent="0">
              <a:buNone/>
            </a:pPr>
            <a:r>
              <a:rPr lang="pt-BR" dirty="0"/>
              <a:t>Plano de prevenção e controle de vazamentos, derramamentos, incêndios e explosões e identificação</a:t>
            </a:r>
          </a:p>
          <a:p>
            <a:pPr marL="0" indent="0">
              <a:buNone/>
            </a:pPr>
            <a:r>
              <a:rPr lang="pt-BR" dirty="0"/>
              <a:t>das fontes de emissões fugitivas;</a:t>
            </a:r>
          </a:p>
          <a:p>
            <a:pPr marL="0" indent="0">
              <a:buNone/>
            </a:pPr>
            <a:r>
              <a:rPr lang="pt-BR" dirty="0"/>
              <a:t>Certificados de capacitação dos trabalhadores;</a:t>
            </a:r>
          </a:p>
          <a:p>
            <a:pPr marL="0" indent="0">
              <a:buNone/>
            </a:pPr>
            <a:r>
              <a:rPr lang="pt-BR" dirty="0"/>
              <a:t>Análise de Acidentes;</a:t>
            </a:r>
          </a:p>
          <a:p>
            <a:pPr marL="0" indent="0">
              <a:buNone/>
            </a:pPr>
            <a:r>
              <a:rPr lang="pt-BR" dirty="0"/>
              <a:t>Plano de Resposta a Emergências.</a:t>
            </a:r>
          </a:p>
          <a:p>
            <a:pPr marL="0" indent="0">
              <a:buNone/>
            </a:pPr>
            <a:r>
              <a:rPr lang="pt-BR" dirty="0"/>
              <a:t>São então três os planos que devem ser elaborados pelo empregador e que farão parte do Prontuário:</a:t>
            </a:r>
          </a:p>
          <a:p>
            <a:pPr marL="0" indent="0">
              <a:buNone/>
            </a:pPr>
            <a:r>
              <a:rPr lang="pt-BR" dirty="0"/>
              <a:t>Plano de Inspeção e Manutenção;</a:t>
            </a:r>
          </a:p>
          <a:p>
            <a:pPr marL="0" indent="0">
              <a:buNone/>
            </a:pPr>
            <a:r>
              <a:rPr lang="pt-BR" dirty="0"/>
              <a:t>Plano de prevenção e controle de vazamentos, derramamentos, incêndios e explosões e identificação</a:t>
            </a:r>
          </a:p>
          <a:p>
            <a:pPr marL="0" indent="0">
              <a:buNone/>
            </a:pPr>
            <a:r>
              <a:rPr lang="pt-BR" dirty="0"/>
              <a:t>das fontes de emissões fugitivas;</a:t>
            </a:r>
          </a:p>
          <a:p>
            <a:pPr marL="0" indent="0">
              <a:buNone/>
            </a:pPr>
            <a:r>
              <a:rPr lang="pt-BR" dirty="0"/>
              <a:t>Plano de Resposta a Emergências.</a:t>
            </a:r>
          </a:p>
          <a:p>
            <a:pPr marL="0" indent="0">
              <a:buNone/>
            </a:pPr>
            <a:r>
              <a:rPr lang="pt-BR" b="1" dirty="0"/>
              <a:t>Prontuário das instalações Classe I: </a:t>
            </a:r>
            <a:r>
              <a:rPr lang="pt-BR" dirty="0"/>
              <a:t>deve conter um índice e ser constituído em documento único.</a:t>
            </a:r>
          </a:p>
          <a:p>
            <a:pPr marL="0" indent="0">
              <a:buNone/>
            </a:pPr>
            <a:r>
              <a:rPr lang="pt-BR" b="1" dirty="0"/>
              <a:t>Prontuário das instalações classes II ou III</a:t>
            </a:r>
            <a:r>
              <a:rPr lang="pt-BR" dirty="0"/>
              <a:t>: os documentos desses prontuários podem estar separados,</a:t>
            </a:r>
          </a:p>
          <a:p>
            <a:pPr marL="0" indent="0">
              <a:buNone/>
            </a:pPr>
            <a:r>
              <a:rPr lang="pt-BR" b="1" dirty="0"/>
              <a:t>desde que seja mencionada no índice a localização destes na empresa e o respectivo responsável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O Prontuário da Instalação deve estar disponível:</a:t>
            </a:r>
          </a:p>
          <a:p>
            <a:pPr marL="0" indent="0">
              <a:buNone/>
            </a:pPr>
            <a:r>
              <a:rPr lang="pt-BR" dirty="0"/>
              <a:t>às autoridades competentes;</a:t>
            </a:r>
          </a:p>
          <a:p>
            <a:pPr marL="0" indent="0">
              <a:buNone/>
            </a:pPr>
            <a:r>
              <a:rPr lang="pt-BR" dirty="0"/>
              <a:t>para consulta aos trabalhadores e seus representantes.</a:t>
            </a:r>
          </a:p>
          <a:p>
            <a:pPr marL="0" indent="0">
              <a:buNone/>
            </a:pPr>
            <a:r>
              <a:rPr lang="pt-BR" b="1" dirty="0"/>
              <a:t>Exceção: </a:t>
            </a:r>
            <a:r>
              <a:rPr lang="pt-BR" dirty="0"/>
              <a:t>As análises de riscos devem estar disponíveis para consulta aos trabalhadores e seus</a:t>
            </a:r>
          </a:p>
          <a:p>
            <a:pPr marL="0" indent="0">
              <a:buNone/>
            </a:pPr>
            <a:r>
              <a:rPr lang="pt-BR" dirty="0"/>
              <a:t>representantes, </a:t>
            </a:r>
            <a:r>
              <a:rPr lang="pt-BR" b="1" dirty="0"/>
              <a:t>exceto nos aspectos ou partes que envolvam informações comerciais confidenciais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4117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CAPACITAÇÃO DOS TRABALHADORES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NR20 definiu a obrigatoriedade de realização de diferentes capacitações, de acordo com os seguintes</a:t>
            </a:r>
          </a:p>
          <a:p>
            <a:pPr marL="0" indent="0">
              <a:buNone/>
            </a:pPr>
            <a:r>
              <a:rPr lang="pt-BR" dirty="0"/>
              <a:t>critérios:</a:t>
            </a:r>
          </a:p>
          <a:p>
            <a:pPr marL="0" indent="0">
              <a:buNone/>
            </a:pPr>
            <a:r>
              <a:rPr lang="pt-BR" b="1" dirty="0"/>
              <a:t>Trabalhadores que laboram em instalações Classe I, II ou III e que </a:t>
            </a:r>
            <a:r>
              <a:rPr lang="pt-BR" b="1" i="1" dirty="0"/>
              <a:t>não adentram na área</a:t>
            </a:r>
            <a:r>
              <a:rPr lang="pt-BR" b="1" dirty="0"/>
              <a:t>:</a:t>
            </a:r>
          </a:p>
          <a:p>
            <a:pPr marL="0" indent="0">
              <a:buNone/>
            </a:pPr>
            <a:r>
              <a:rPr lang="pt-BR" dirty="0"/>
              <a:t>Devem receber informações sobre os perigos, riscos e sobre procedimentos para situações de</a:t>
            </a:r>
          </a:p>
          <a:p>
            <a:pPr marL="0" indent="0">
              <a:buNone/>
            </a:pPr>
            <a:r>
              <a:rPr lang="pt-BR" dirty="0"/>
              <a:t>emergências.</a:t>
            </a:r>
          </a:p>
          <a:p>
            <a:pPr marL="0" indent="0">
              <a:buNone/>
            </a:pPr>
            <a:r>
              <a:rPr lang="pt-BR" b="1" dirty="0"/>
              <a:t>Trabalhadores que laboram em instalações Classe I, II ou III e que </a:t>
            </a:r>
            <a:r>
              <a:rPr lang="pt-BR" b="1" i="1" dirty="0"/>
              <a:t>adentram na área</a:t>
            </a:r>
            <a:r>
              <a:rPr lang="pt-BR" b="1" dirty="0"/>
              <a:t>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271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Trabalhadores que realizam atividades de operação e atendimento a emergências, e </a:t>
            </a:r>
            <a:r>
              <a:rPr lang="pt-BR" b="1" dirty="0" smtClean="0"/>
              <a:t>que </a:t>
            </a:r>
          </a:p>
          <a:p>
            <a:r>
              <a:rPr lang="pt-BR" b="1" dirty="0" smtClean="0"/>
              <a:t>adentram </a:t>
            </a:r>
            <a:r>
              <a:rPr lang="pt-BR" b="1" dirty="0"/>
              <a:t>na área e mantêm contato direto com o processo ou processamento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1527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5" y="4725144"/>
            <a:ext cx="80391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22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11560" y="332656"/>
            <a:ext cx="81781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PERMISSÃO DE TRABALHO </a:t>
            </a:r>
            <a:r>
              <a:rPr lang="pt-BR" b="1" i="1" dirty="0"/>
              <a:t>X </a:t>
            </a:r>
            <a:r>
              <a:rPr lang="pt-BR" b="1" dirty="0"/>
              <a:t>INSTRUÇÃO DE </a:t>
            </a:r>
            <a:r>
              <a:rPr lang="pt-BR" b="1" dirty="0" smtClean="0"/>
              <a:t>TRABALHO</a:t>
            </a:r>
          </a:p>
          <a:p>
            <a:pPr algn="just"/>
            <a:endParaRPr lang="pt-BR" b="1" dirty="0"/>
          </a:p>
          <a:p>
            <a:pPr algn="just"/>
            <a:r>
              <a:rPr lang="pt-BR" dirty="0"/>
              <a:t>A </a:t>
            </a:r>
            <a:r>
              <a:rPr lang="pt-BR" b="1" dirty="0"/>
              <a:t>permissão de trabalho </a:t>
            </a:r>
            <a:r>
              <a:rPr lang="pt-BR" dirty="0"/>
              <a:t>é um </a:t>
            </a:r>
            <a:r>
              <a:rPr lang="pt-BR" b="1" dirty="0"/>
              <a:t>documento escrito </a:t>
            </a:r>
            <a:r>
              <a:rPr lang="pt-BR" dirty="0"/>
              <a:t>que contém o conjunto de medidas de segurança </a:t>
            </a:r>
            <a:r>
              <a:rPr lang="pt-BR" dirty="0" smtClean="0"/>
              <a:t>e controle </a:t>
            </a:r>
            <a:r>
              <a:rPr lang="pt-BR" dirty="0"/>
              <a:t>visando a execução de trabalho seguro. Em geral, contém também medidas de emergência e resgate.</a:t>
            </a:r>
          </a:p>
          <a:p>
            <a:pPr algn="just"/>
            <a:r>
              <a:rPr lang="pt-BR" dirty="0"/>
              <a:t>A NR20 determina que a Permissão de Trabalho deve ser elaborada no caso de </a:t>
            </a:r>
            <a:r>
              <a:rPr lang="pt-BR" b="1" dirty="0"/>
              <a:t>atividades não rotineiras </a:t>
            </a:r>
            <a:r>
              <a:rPr lang="pt-BR" b="1" dirty="0" smtClean="0"/>
              <a:t>de intervenção </a:t>
            </a:r>
            <a:r>
              <a:rPr lang="pt-BR" dirty="0"/>
              <a:t>nos equipamentos, baseada em análise de risco, nos trabalhos:</a:t>
            </a:r>
          </a:p>
          <a:p>
            <a:pPr algn="just"/>
            <a:r>
              <a:rPr lang="pt-BR" dirty="0"/>
              <a:t>que possam gerar chamas, calor, centelhas ou ainda que envolvam o seu uso;</a:t>
            </a:r>
          </a:p>
          <a:p>
            <a:pPr algn="just"/>
            <a:r>
              <a:rPr lang="pt-BR" dirty="0"/>
              <a:t>em espaços confinados, conforme Norma Regulamentadora 33;</a:t>
            </a:r>
          </a:p>
          <a:p>
            <a:pPr algn="just"/>
            <a:r>
              <a:rPr lang="pt-BR" dirty="0"/>
              <a:t>envolvendo isolamento de equipamentos e bloqueio/etiquetagem;</a:t>
            </a:r>
          </a:p>
          <a:p>
            <a:pPr algn="just"/>
            <a:r>
              <a:rPr lang="pt-BR" dirty="0"/>
              <a:t>em locais elevados com risco de queda</a:t>
            </a:r>
            <a:r>
              <a:rPr lang="pt-BR" dirty="0" smtClean="0"/>
              <a:t>;</a:t>
            </a:r>
          </a:p>
          <a:p>
            <a:pPr algn="just"/>
            <a:r>
              <a:rPr lang="pt-BR" dirty="0"/>
              <a:t>com equipamentos elétricos, conforme Norma Regulamentadora 10;</a:t>
            </a:r>
          </a:p>
          <a:p>
            <a:pPr algn="just"/>
            <a:r>
              <a:rPr lang="pt-BR" dirty="0"/>
              <a:t>cujas boas práticas de segurança e saúde recomendem.</a:t>
            </a:r>
          </a:p>
          <a:p>
            <a:pPr algn="just"/>
            <a:r>
              <a:rPr lang="pt-BR" dirty="0"/>
              <a:t>Também devem ser precedidas de permissão de trabalho as atividades envolvendo o uso </a:t>
            </a:r>
            <a:r>
              <a:rPr lang="pt-BR" dirty="0" smtClean="0"/>
              <a:t>de equipamentos </a:t>
            </a:r>
            <a:r>
              <a:rPr lang="pt-BR" dirty="0"/>
              <a:t>que possam gerar chamas, calor ou centelhas, nas áreas sujeitas à existência de </a:t>
            </a:r>
            <a:r>
              <a:rPr lang="pt-BR" dirty="0" smtClean="0"/>
              <a:t>atmosferas inflamáveis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Já a </a:t>
            </a:r>
            <a:r>
              <a:rPr lang="pt-BR" b="1" dirty="0"/>
              <a:t>instrução de trabalho </a:t>
            </a:r>
            <a:r>
              <a:rPr lang="pt-BR" dirty="0"/>
              <a:t>é um documento escrito que deve conter os procedimentos a serem </a:t>
            </a:r>
            <a:r>
              <a:rPr lang="pt-BR" dirty="0" smtClean="0"/>
              <a:t>adotados em </a:t>
            </a:r>
            <a:r>
              <a:rPr lang="pt-BR" b="1" dirty="0"/>
              <a:t>atividades rotineiras </a:t>
            </a:r>
            <a:r>
              <a:rPr lang="pt-BR" dirty="0"/>
              <a:t>de inspeção e manutenção.</a:t>
            </a:r>
          </a:p>
        </p:txBody>
      </p:sp>
    </p:spTree>
    <p:extLst>
      <p:ext uri="{BB962C8B-B14F-4D97-AF65-F5344CB8AC3E}">
        <p14:creationId xmlns:p14="http://schemas.microsoft.com/office/powerpoint/2010/main" val="4275009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12776"/>
            <a:ext cx="862638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279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600" b="1" dirty="0"/>
              <a:t>PLANO DE INSPEÇÃO E MANUTENÇÃO</a:t>
            </a:r>
          </a:p>
          <a:p>
            <a:pPr marL="0" indent="0" algn="just">
              <a:buNone/>
            </a:pPr>
            <a:r>
              <a:rPr lang="pt-BR" sz="1600" dirty="0"/>
              <a:t>Todas as instalações (classes I, II e III) devem possuir plano de inspeção e manutenção </a:t>
            </a:r>
            <a:r>
              <a:rPr lang="pt-BR" sz="1600" dirty="0" smtClean="0"/>
              <a:t>devidamente documentado</a:t>
            </a:r>
            <a:r>
              <a:rPr lang="pt-BR" sz="1600" dirty="0"/>
              <a:t>. Vejam que esse plano se refere às instalações (equipamentos). Já as inspeções relativas </a:t>
            </a:r>
            <a:r>
              <a:rPr lang="pt-BR" sz="1600" dirty="0" smtClean="0"/>
              <a:t>à </a:t>
            </a:r>
            <a:r>
              <a:rPr lang="pt-BR" sz="1600" b="1" dirty="0" smtClean="0"/>
              <a:t>segurança </a:t>
            </a:r>
            <a:r>
              <a:rPr lang="pt-BR" sz="1600" b="1" dirty="0"/>
              <a:t>e medicina do trabalho </a:t>
            </a:r>
            <a:r>
              <a:rPr lang="pt-BR" sz="1600" dirty="0"/>
              <a:t>são abordadas no próximo item, e devem ser objeto de </a:t>
            </a:r>
            <a:r>
              <a:rPr lang="pt-BR" sz="1600" b="1" dirty="0"/>
              <a:t>cronograma </a:t>
            </a:r>
            <a:r>
              <a:rPr lang="pt-BR" sz="1600" dirty="0" smtClean="0"/>
              <a:t>de inspeção.</a:t>
            </a:r>
          </a:p>
          <a:p>
            <a:pPr marL="0" indent="0" algn="just">
              <a:buNone/>
            </a:pPr>
            <a:endParaRPr lang="pt-BR" sz="1600" dirty="0"/>
          </a:p>
          <a:p>
            <a:pPr marL="0" indent="0" algn="just">
              <a:buNone/>
            </a:pPr>
            <a:r>
              <a:rPr lang="pt-BR" sz="1600" dirty="0"/>
              <a:t>Esse plano deve abranger, no mínimo (lista não exaustiva):</a:t>
            </a:r>
          </a:p>
          <a:p>
            <a:pPr marL="0" indent="0" algn="just">
              <a:buNone/>
            </a:pPr>
            <a:r>
              <a:rPr lang="pt-BR" sz="1600" dirty="0"/>
              <a:t>equipamentos, máquinas, tubulações e acessórios, </a:t>
            </a:r>
            <a:r>
              <a:rPr lang="pt-BR" sz="1600" dirty="0" smtClean="0"/>
              <a:t>instrumentos; tipos </a:t>
            </a:r>
            <a:r>
              <a:rPr lang="pt-BR" sz="1600" dirty="0"/>
              <a:t>de intervenção;</a:t>
            </a:r>
          </a:p>
          <a:p>
            <a:pPr marL="0" indent="0" algn="just">
              <a:buNone/>
            </a:pPr>
            <a:r>
              <a:rPr lang="pt-BR" sz="1600" dirty="0"/>
              <a:t>procedimentos de inspeção e manutenção;</a:t>
            </a:r>
          </a:p>
          <a:p>
            <a:pPr marL="0" indent="0" algn="just">
              <a:buNone/>
            </a:pPr>
            <a:r>
              <a:rPr lang="pt-BR" sz="1600" dirty="0"/>
              <a:t>cronograma anual;</a:t>
            </a:r>
          </a:p>
          <a:p>
            <a:pPr marL="0" indent="0" algn="just">
              <a:buNone/>
            </a:pPr>
            <a:r>
              <a:rPr lang="pt-BR" sz="1600" dirty="0"/>
              <a:t>identificação dos responsáveis;</a:t>
            </a:r>
          </a:p>
          <a:p>
            <a:pPr marL="0" indent="0" algn="just">
              <a:buNone/>
            </a:pPr>
            <a:r>
              <a:rPr lang="pt-BR" sz="1600" dirty="0"/>
              <a:t>especialidade e capacitação do pessoal de inspeção e manutenção;</a:t>
            </a:r>
          </a:p>
          <a:p>
            <a:pPr marL="0" indent="0" algn="just">
              <a:buNone/>
            </a:pPr>
            <a:r>
              <a:rPr lang="pt-BR" sz="1600" dirty="0"/>
              <a:t>procedimentos específicos de segurança e saúde;</a:t>
            </a:r>
          </a:p>
          <a:p>
            <a:pPr marL="0" indent="0" algn="just">
              <a:buNone/>
            </a:pPr>
            <a:r>
              <a:rPr lang="pt-BR" sz="1600" dirty="0"/>
              <a:t>sistemas e equipamentos de proteção coletiva e individual</a:t>
            </a:r>
            <a:r>
              <a:rPr lang="pt-BR" sz="1600" dirty="0" smtClean="0"/>
              <a:t>.</a:t>
            </a:r>
          </a:p>
          <a:p>
            <a:pPr marL="0" indent="0" algn="just">
              <a:buNone/>
            </a:pPr>
            <a:endParaRPr lang="pt-BR" sz="1600" dirty="0"/>
          </a:p>
          <a:p>
            <a:pPr marL="0" indent="0" algn="just">
              <a:buNone/>
            </a:pPr>
            <a:r>
              <a:rPr lang="pt-BR" sz="1600" dirty="0"/>
              <a:t>A NR20 não determina qual deve ser a periodicidade dos procedimentos de inspeção ou </a:t>
            </a:r>
            <a:r>
              <a:rPr lang="pt-BR" sz="1600" dirty="0" smtClean="0"/>
              <a:t>manutenção, mas </a:t>
            </a:r>
            <a:r>
              <a:rPr lang="pt-BR" sz="1600" dirty="0"/>
              <a:t>dispõe que a fixação dessa periodicidade deve considerar:</a:t>
            </a:r>
          </a:p>
          <a:p>
            <a:pPr marL="0" indent="0" algn="just">
              <a:buNone/>
            </a:pPr>
            <a:r>
              <a:rPr lang="pt-BR" sz="1600" dirty="0"/>
              <a:t>o previsto nas </a:t>
            </a:r>
            <a:r>
              <a:rPr lang="pt-BR" sz="1600" dirty="0" err="1"/>
              <a:t>NRs</a:t>
            </a:r>
            <a:r>
              <a:rPr lang="pt-BR" sz="1600" dirty="0"/>
              <a:t> e normas técnicas nacionais e, na ausência ou omissão destas, nas </a:t>
            </a:r>
            <a:r>
              <a:rPr lang="pt-BR" sz="1600" dirty="0" smtClean="0"/>
              <a:t>normas internacionais</a:t>
            </a:r>
            <a:r>
              <a:rPr lang="pt-BR" sz="1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40595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/>
              <a:t>as recomendações do fabricante, em especial dos itens críticos </a:t>
            </a:r>
            <a:r>
              <a:rPr lang="pt-BR" dirty="0" smtClean="0"/>
              <a:t>à segurança </a:t>
            </a:r>
            <a:r>
              <a:rPr lang="pt-BR" dirty="0"/>
              <a:t>e saúde do trabalhador;</a:t>
            </a:r>
          </a:p>
          <a:p>
            <a:pPr marL="0" indent="0" algn="just">
              <a:buNone/>
            </a:pPr>
            <a:r>
              <a:rPr lang="pt-BR" dirty="0"/>
              <a:t>as recomendações dos relatórios de inspeções de segurança e de análise de acidentes e incidentes</a:t>
            </a:r>
          </a:p>
          <a:p>
            <a:pPr marL="0" indent="0" algn="just">
              <a:buNone/>
            </a:pPr>
            <a:r>
              <a:rPr lang="pt-BR" dirty="0"/>
              <a:t>do trabalho, elaborados pela CIPA ou SESMT;</a:t>
            </a:r>
          </a:p>
          <a:p>
            <a:pPr marL="0" indent="0" algn="just">
              <a:buNone/>
            </a:pPr>
            <a:r>
              <a:rPr lang="pt-BR" dirty="0"/>
              <a:t>as recomendações decorrentes das análises de riscos;</a:t>
            </a:r>
          </a:p>
          <a:p>
            <a:pPr marL="0" indent="0" algn="just">
              <a:buNone/>
            </a:pPr>
            <a:r>
              <a:rPr lang="pt-BR" dirty="0"/>
              <a:t>a existência de condições ambientais agressivas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INSPEÇÃO EM SEGURANÇA E SAÚDE NO AMBIENTE DE TRABALHO</a:t>
            </a:r>
          </a:p>
          <a:p>
            <a:pPr marL="0" indent="0" algn="just">
              <a:buNone/>
            </a:pPr>
            <a:r>
              <a:rPr lang="pt-BR" dirty="0"/>
              <a:t>Todas as instalações (classes I, II e III) devem ser periodicamente inspecionadas com enfoque na</a:t>
            </a:r>
          </a:p>
          <a:p>
            <a:pPr marL="0" indent="0" algn="just">
              <a:buNone/>
            </a:pPr>
            <a:r>
              <a:rPr lang="pt-BR" dirty="0"/>
              <a:t>segurança e saúde no ambiente de trabalho, de acordo com um </a:t>
            </a:r>
            <a:r>
              <a:rPr lang="pt-BR" b="1" dirty="0"/>
              <a:t>cronograma </a:t>
            </a:r>
            <a:r>
              <a:rPr lang="pt-BR" dirty="0"/>
              <a:t>de inspeções, que deve ser</a:t>
            </a:r>
          </a:p>
          <a:p>
            <a:pPr marL="0" indent="0" algn="just">
              <a:buNone/>
            </a:pPr>
            <a:r>
              <a:rPr lang="pt-BR" dirty="0"/>
              <a:t>elaborado com a CIPA.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553402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527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PLANO DE RESPOSTA A EMERGÊNCIAS DA INSTALAÇÃO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Autofit/>
          </a:bodyPr>
          <a:lstStyle/>
          <a:p>
            <a:pPr algn="just"/>
            <a:r>
              <a:rPr lang="pt-BR" sz="2000" dirty="0" smtClean="0"/>
              <a:t>O </a:t>
            </a:r>
            <a:r>
              <a:rPr lang="pt-BR" sz="2000" dirty="0"/>
              <a:t>empregador deve elaborar e implementar Plano de Resposta a Emergências que contemple </a:t>
            </a:r>
            <a:r>
              <a:rPr lang="pt-BR" sz="2000" dirty="0" smtClean="0"/>
              <a:t>ações específicas </a:t>
            </a:r>
            <a:r>
              <a:rPr lang="pt-BR" sz="2000" dirty="0"/>
              <a:t>a serem adotadas na ocorrência de vazamentos ou derramamentos de inflamáveis e </a:t>
            </a:r>
            <a:r>
              <a:rPr lang="pt-BR" sz="2000" dirty="0" smtClean="0"/>
              <a:t>líquidos combustíveis</a:t>
            </a:r>
            <a:r>
              <a:rPr lang="pt-BR" sz="2000" dirty="0"/>
              <a:t>, incêndios ou explosões.</a:t>
            </a:r>
          </a:p>
          <a:p>
            <a:pPr algn="just"/>
            <a:r>
              <a:rPr lang="pt-BR" sz="2000" b="1" dirty="0"/>
              <a:t>Atenção: </a:t>
            </a:r>
            <a:r>
              <a:rPr lang="pt-BR" sz="2000" dirty="0"/>
              <a:t>Caso os resultados das análises de riscos indiquem a possibilidade de ocorrência de </a:t>
            </a:r>
            <a:r>
              <a:rPr lang="pt-BR" sz="2000" dirty="0" smtClean="0"/>
              <a:t>um acidente </a:t>
            </a:r>
            <a:r>
              <a:rPr lang="pt-BR" sz="2000" dirty="0"/>
              <a:t>cujas consequências ultrapassem os limites da instalação, o empregador deve incorporar no plano </a:t>
            </a:r>
            <a:r>
              <a:rPr lang="pt-BR" sz="2000" dirty="0" smtClean="0"/>
              <a:t>de emergência </a:t>
            </a:r>
            <a:r>
              <a:rPr lang="pt-BR" sz="2000" dirty="0"/>
              <a:t>ações que visem </a:t>
            </a:r>
            <a:r>
              <a:rPr lang="pt-BR" sz="2000" b="1" dirty="0"/>
              <a:t>à proteção da comunidade circunvizinha, estabelecendo mecanismos </a:t>
            </a:r>
            <a:r>
              <a:rPr lang="pt-BR" sz="2000" b="1" dirty="0" smtClean="0"/>
              <a:t>de comunicação </a:t>
            </a:r>
            <a:r>
              <a:rPr lang="pt-BR" sz="2000" b="1" dirty="0"/>
              <a:t>e alerta, de isolamento da área atingida e de acionamento das autoridades públicas.</a:t>
            </a:r>
          </a:p>
          <a:p>
            <a:pPr algn="just"/>
            <a:r>
              <a:rPr lang="pt-BR" sz="2000" dirty="0"/>
              <a:t>A NR20 determina também que devem ser realizadas simulações com o objetivo de testar a </a:t>
            </a:r>
            <a:r>
              <a:rPr lang="pt-BR" sz="2000" dirty="0" smtClean="0"/>
              <a:t>eficácia, detectar </a:t>
            </a:r>
            <a:r>
              <a:rPr lang="pt-BR" sz="2000" dirty="0"/>
              <a:t>possíveis falhas e proceder aos ajustes necessários do plano. Os exercícios simulados devem </a:t>
            </a:r>
            <a:r>
              <a:rPr lang="pt-BR" sz="2000" dirty="0" smtClean="0"/>
              <a:t>ser realizados </a:t>
            </a:r>
            <a:r>
              <a:rPr lang="pt-BR" sz="2000" dirty="0"/>
              <a:t>durante o horário de trabalho. A periodicidade mínima dos exercícios de simulação é </a:t>
            </a:r>
            <a:r>
              <a:rPr lang="pt-BR" sz="2000" b="1" dirty="0"/>
              <a:t>anual</a:t>
            </a:r>
            <a:r>
              <a:rPr lang="pt-BR" sz="2000" dirty="0"/>
              <a:t>. </a:t>
            </a:r>
            <a:r>
              <a:rPr lang="pt-BR" sz="2000" dirty="0" smtClean="0"/>
              <a:t>Essa periodicidade </a:t>
            </a:r>
            <a:r>
              <a:rPr lang="pt-BR" sz="2000" dirty="0"/>
              <a:t>pode ser reduzida em função das falhas detectadas ou se assim recomendar a análise de riscos.</a:t>
            </a:r>
          </a:p>
        </p:txBody>
      </p:sp>
    </p:spTree>
    <p:extLst>
      <p:ext uri="{BB962C8B-B14F-4D97-AF65-F5344CB8AC3E}">
        <p14:creationId xmlns:p14="http://schemas.microsoft.com/office/powerpoint/2010/main" val="4070594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Equipe de respostas a emergências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pt-BR" dirty="0" smtClean="0"/>
              <a:t>A </a:t>
            </a:r>
            <a:r>
              <a:rPr lang="pt-BR" dirty="0"/>
              <a:t>participação do trabalhador nas equipes de resposta a emergências é </a:t>
            </a:r>
            <a:r>
              <a:rPr lang="pt-BR" b="1" dirty="0"/>
              <a:t>voluntária</a:t>
            </a:r>
            <a:r>
              <a:rPr lang="pt-BR" dirty="0"/>
              <a:t>, salvo nos casos </a:t>
            </a:r>
            <a:r>
              <a:rPr lang="pt-BR" dirty="0" smtClean="0"/>
              <a:t>em que </a:t>
            </a:r>
            <a:r>
              <a:rPr lang="pt-BR" dirty="0"/>
              <a:t>a natureza da função assim o determine. Os integrantes da equipe de resposta a emergências devem </a:t>
            </a:r>
            <a:r>
              <a:rPr lang="pt-BR" dirty="0" smtClean="0"/>
              <a:t>ser submetidos </a:t>
            </a:r>
            <a:r>
              <a:rPr lang="pt-BR" dirty="0"/>
              <a:t>a exames médicos específicos para a função que irão desempenhar, incluindo os fatores de riscos</a:t>
            </a:r>
          </a:p>
          <a:p>
            <a:pPr algn="just"/>
            <a:r>
              <a:rPr lang="pt-BR" dirty="0"/>
              <a:t>psicossociais, com a emissão do respectivo atestado de saúde ocupacional. Riscos psicossociais são </a:t>
            </a:r>
            <a:r>
              <a:rPr lang="pt-BR" dirty="0" smtClean="0"/>
              <a:t>um conjunto </a:t>
            </a:r>
            <a:r>
              <a:rPr lang="pt-BR" dirty="0"/>
              <a:t>de fatores que têm influência na saúde mental dos trabalhadores, provocada pelas tensões da </a:t>
            </a:r>
            <a:r>
              <a:rPr lang="pt-BR" dirty="0" smtClean="0"/>
              <a:t>vida diária</a:t>
            </a:r>
            <a:r>
              <a:rPr lang="pt-BR" dirty="0"/>
              <a:t>, pressão do trabalho e outros fatores adversos.</a:t>
            </a:r>
          </a:p>
        </p:txBody>
      </p:sp>
    </p:spTree>
    <p:extLst>
      <p:ext uri="{BB962C8B-B14F-4D97-AF65-F5344CB8AC3E}">
        <p14:creationId xmlns:p14="http://schemas.microsoft.com/office/powerpoint/2010/main" val="47600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TANQUE DE LÍQUIDOS INFLAMÁVEIS NO INTERIOR DE EDIFÍCIOS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600" dirty="0" smtClean="0"/>
              <a:t>Os </a:t>
            </a:r>
            <a:r>
              <a:rPr lang="pt-BR" sz="1600" dirty="0"/>
              <a:t>tanques para armazenamento de líquidos inflamáveis somente poderão ser instalados no interior </a:t>
            </a:r>
            <a:r>
              <a:rPr lang="pt-BR" sz="1600" dirty="0" smtClean="0"/>
              <a:t>dos edifícios </a:t>
            </a:r>
            <a:r>
              <a:rPr lang="pt-BR" sz="1600" dirty="0"/>
              <a:t>sob a forma de </a:t>
            </a:r>
            <a:r>
              <a:rPr lang="pt-BR" sz="1600" b="1" dirty="0"/>
              <a:t>tanque enterrado </a:t>
            </a:r>
            <a:r>
              <a:rPr lang="pt-BR" sz="1600" dirty="0"/>
              <a:t>e destinados somente a óleo diesel.</a:t>
            </a:r>
          </a:p>
          <a:p>
            <a:pPr marL="0" indent="0" algn="just">
              <a:buNone/>
            </a:pPr>
            <a:r>
              <a:rPr lang="pt-BR" sz="1600" b="1" dirty="0"/>
              <a:t>Exceções:</a:t>
            </a:r>
          </a:p>
          <a:p>
            <a:pPr marL="0" indent="0" algn="just">
              <a:buNone/>
            </a:pPr>
            <a:r>
              <a:rPr lang="pt-BR" sz="1600" dirty="0"/>
              <a:t>Tanques de superfície que armazenem óleo diesel destinados à alimentação de motores </a:t>
            </a:r>
            <a:r>
              <a:rPr lang="pt-BR" sz="1600" dirty="0" smtClean="0"/>
              <a:t>utilizados para </a:t>
            </a:r>
            <a:r>
              <a:rPr lang="pt-BR" sz="1600" dirty="0"/>
              <a:t>a geração de energia elétrica em situações de emergência; ou</a:t>
            </a:r>
          </a:p>
          <a:p>
            <a:pPr marL="0" indent="0" algn="just">
              <a:buNone/>
            </a:pPr>
            <a:r>
              <a:rPr lang="pt-BR" sz="1600" dirty="0"/>
              <a:t>Para o funcionamento das bombas de pressurização da rede de água para combate a incêndios, </a:t>
            </a:r>
            <a:r>
              <a:rPr lang="pt-BR" sz="1600" dirty="0" smtClean="0"/>
              <a:t>nos casos </a:t>
            </a:r>
            <a:r>
              <a:rPr lang="pt-BR" sz="1600" dirty="0"/>
              <a:t>em que seja comprovada a impossibilidade de instalá-lo enterrado ou fora da projeção</a:t>
            </a:r>
          </a:p>
          <a:p>
            <a:pPr marL="0" indent="0" algn="just">
              <a:buNone/>
            </a:pPr>
            <a:r>
              <a:rPr lang="pt-BR" sz="1600" dirty="0"/>
              <a:t>horizontal do edifício.</a:t>
            </a:r>
          </a:p>
          <a:p>
            <a:pPr marL="0" indent="0" algn="just">
              <a:buNone/>
            </a:pPr>
            <a:r>
              <a:rPr lang="pt-BR" sz="1600" dirty="0"/>
              <a:t>A instalação do tanque no interior do edifício deve ser precedida de Projeto e de Análise Preliminar </a:t>
            </a:r>
            <a:r>
              <a:rPr lang="pt-BR" sz="1600" dirty="0" smtClean="0"/>
              <a:t>de Perigos/Riscos </a:t>
            </a:r>
            <a:r>
              <a:rPr lang="pt-BR" sz="1600" dirty="0"/>
              <a:t>(APP/APR), ambos elaborados por profissional habilitado, contemplando os aspectos </a:t>
            </a:r>
            <a:r>
              <a:rPr lang="pt-BR" sz="1600" dirty="0" smtClean="0"/>
              <a:t>de segurança</a:t>
            </a:r>
            <a:r>
              <a:rPr lang="pt-BR" sz="1600" dirty="0"/>
              <a:t>, saúde e meio ambiente previstos nas </a:t>
            </a:r>
            <a:r>
              <a:rPr lang="pt-BR" sz="1600" dirty="0" err="1"/>
              <a:t>NRs</a:t>
            </a:r>
            <a:r>
              <a:rPr lang="pt-BR" sz="1600" dirty="0"/>
              <a:t>, normas técnicas nacionais e, na ausência ou </a:t>
            </a:r>
            <a:r>
              <a:rPr lang="pt-BR" sz="1600" dirty="0" smtClean="0"/>
              <a:t>omissão destas</a:t>
            </a:r>
            <a:r>
              <a:rPr lang="pt-BR" sz="1600" dirty="0"/>
              <a:t>, nas normas internacionais, bem como nas demais regulamentações pertinentes, e deve obedecer </a:t>
            </a:r>
            <a:r>
              <a:rPr lang="pt-BR" sz="1600" dirty="0" smtClean="0"/>
              <a:t>aos seguintes </a:t>
            </a:r>
            <a:r>
              <a:rPr lang="pt-BR" sz="1600" dirty="0"/>
              <a:t>critérios:</a:t>
            </a:r>
          </a:p>
          <a:p>
            <a:pPr marL="0" indent="0" algn="just">
              <a:buNone/>
            </a:pPr>
            <a:r>
              <a:rPr lang="pt-BR" sz="1600" b="1" dirty="0"/>
              <a:t>Quanto à localização</a:t>
            </a:r>
          </a:p>
          <a:p>
            <a:pPr marL="0" indent="0" algn="just">
              <a:buNone/>
            </a:pPr>
            <a:r>
              <a:rPr lang="pt-BR" sz="1600" dirty="0"/>
              <a:t>Localizar-se no pavimento térreo, subsolo ou pilotis, em área exclusivamente destinada para tal fim;</a:t>
            </a:r>
          </a:p>
          <a:p>
            <a:pPr marL="0" indent="0" algn="just">
              <a:buNone/>
            </a:pPr>
            <a:r>
              <a:rPr lang="pt-BR" sz="1600" dirty="0"/>
              <a:t>Devem estar localizados de forma a não bloquear, em caso de emergência, o acesso às saídas de</a:t>
            </a:r>
          </a:p>
          <a:p>
            <a:pPr marL="0" indent="0" algn="just">
              <a:buNone/>
            </a:pPr>
            <a:r>
              <a:rPr lang="pt-BR" sz="1600" dirty="0"/>
              <a:t>emergência e aos sistemas de segurança contra incêndio.</a:t>
            </a:r>
          </a:p>
        </p:txBody>
      </p:sp>
    </p:spTree>
    <p:extLst>
      <p:ext uri="{BB962C8B-B14F-4D97-AF65-F5344CB8AC3E}">
        <p14:creationId xmlns:p14="http://schemas.microsoft.com/office/powerpoint/2010/main" val="92173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Quanto aos aspectos construtivos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Deve </a:t>
            </a:r>
            <a:r>
              <a:rPr lang="pt-BR" dirty="0"/>
              <a:t>dispor de sistema de contenção de vazamentos;</a:t>
            </a:r>
          </a:p>
          <a:p>
            <a:r>
              <a:rPr lang="pt-BR" dirty="0"/>
              <a:t>Deve conter até três tanques separados entre si e do restante da edificação por paredes resistentes ao</a:t>
            </a:r>
          </a:p>
          <a:p>
            <a:r>
              <a:rPr lang="pt-BR" dirty="0"/>
              <a:t>fogo por no mínimo 2 horas e porta do tipo corta-fogo;</a:t>
            </a:r>
          </a:p>
          <a:p>
            <a:r>
              <a:rPr lang="pt-BR" dirty="0"/>
              <a:t>Os tanques devem ser metálicos.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Quanto </a:t>
            </a:r>
            <a:r>
              <a:rPr lang="pt-BR" b="1" dirty="0"/>
              <a:t>à capacidade</a:t>
            </a:r>
          </a:p>
          <a:p>
            <a:r>
              <a:rPr lang="pt-BR" dirty="0"/>
              <a:t>Possuir volume total de armazenagem de no máximo 3.000 litros, em cada tanque.</a:t>
            </a:r>
          </a:p>
        </p:txBody>
      </p:sp>
    </p:spTree>
    <p:extLst>
      <p:ext uri="{BB962C8B-B14F-4D97-AF65-F5344CB8AC3E}">
        <p14:creationId xmlns:p14="http://schemas.microsoft.com/office/powerpoint/2010/main" val="2518344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Quanto à 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 smtClean="0"/>
              <a:t>Possuir </a:t>
            </a:r>
            <a:r>
              <a:rPr lang="pt-BR" sz="2400" dirty="0"/>
              <a:t>sistemas automáticos de detecção e combate a incêndios, bem como saídas de </a:t>
            </a:r>
            <a:r>
              <a:rPr lang="pt-BR" sz="2400" dirty="0" smtClean="0"/>
              <a:t>emergência dimensionadas </a:t>
            </a:r>
            <a:r>
              <a:rPr lang="pt-BR" sz="2400" dirty="0"/>
              <a:t>conforme normas técnicas;</a:t>
            </a:r>
          </a:p>
          <a:p>
            <a:pPr marL="0" indent="0" algn="just">
              <a:buNone/>
            </a:pPr>
            <a:r>
              <a:rPr lang="pt-BR" sz="2400" dirty="0"/>
              <a:t>Possuir aprovação pela autoridade competente;</a:t>
            </a:r>
          </a:p>
          <a:p>
            <a:pPr marL="0" indent="0" algn="just">
              <a:buNone/>
            </a:pPr>
            <a:r>
              <a:rPr lang="pt-BR" sz="2400" dirty="0"/>
              <a:t>Devem ser protegidos contra vibração, danos físicos e da proximidade de equipamentos ou </a:t>
            </a:r>
            <a:r>
              <a:rPr lang="pt-BR" sz="2400" dirty="0" smtClean="0"/>
              <a:t>dutos geradores </a:t>
            </a:r>
            <a:r>
              <a:rPr lang="pt-BR" sz="2400" dirty="0"/>
              <a:t>de calor;</a:t>
            </a:r>
          </a:p>
          <a:p>
            <a:pPr marL="0" indent="0" algn="just">
              <a:buNone/>
            </a:pPr>
            <a:r>
              <a:rPr lang="pt-BR" sz="2400" dirty="0"/>
              <a:t>A estrutura da edificação deve ser protegida para suportar um eventual incêndio originado nos </a:t>
            </a:r>
            <a:r>
              <a:rPr lang="pt-BR" sz="2400" dirty="0" smtClean="0"/>
              <a:t>locais que </a:t>
            </a:r>
            <a:r>
              <a:rPr lang="pt-BR" sz="2400" dirty="0"/>
              <a:t>abrigam os tanques;</a:t>
            </a:r>
          </a:p>
          <a:p>
            <a:pPr marL="0" indent="0" algn="just">
              <a:buNone/>
            </a:pPr>
            <a:r>
              <a:rPr lang="pt-BR" sz="2400" dirty="0"/>
              <a:t>Devem ser adotadas as medidas necessárias para garantir a ventilação dos tanques para alívio </a:t>
            </a:r>
            <a:r>
              <a:rPr lang="pt-BR" sz="2400" dirty="0" smtClean="0"/>
              <a:t>de pressão</a:t>
            </a:r>
            <a:r>
              <a:rPr lang="pt-BR" sz="2400" dirty="0"/>
              <a:t>, bem como para a operação segura de abastecimento e destinação dos gases </a:t>
            </a:r>
            <a:r>
              <a:rPr lang="pt-BR" sz="2400" dirty="0" smtClean="0"/>
              <a:t>produzidos pelos </a:t>
            </a:r>
            <a:r>
              <a:rPr lang="pt-BR" sz="2400" dirty="0"/>
              <a:t>motores à combustão</a:t>
            </a:r>
            <a:r>
              <a:rPr lang="pt-BR" sz="2400" dirty="0" smtClean="0"/>
              <a:t>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45661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COMUNICAÇÃO DE OCORRÊNCIAS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smtClean="0"/>
              <a:t>As ocorrências como vazamento, incêndio ou explosão que envolvam inflamáveis e líquidos combustíveis e que tenham como consequência qualquer das possibilidades a seguir:</a:t>
            </a:r>
          </a:p>
          <a:p>
            <a:pPr marL="0" indent="0">
              <a:buNone/>
            </a:pPr>
            <a:r>
              <a:rPr lang="pt-BR" dirty="0" smtClean="0"/>
              <a:t>morte de trabalhador(es);</a:t>
            </a:r>
          </a:p>
          <a:p>
            <a:pPr marL="0" indent="0">
              <a:buNone/>
            </a:pPr>
            <a:r>
              <a:rPr lang="pt-BR" dirty="0" smtClean="0"/>
              <a:t>ferimentos em decorrência de explosão e/ou queimaduras de 2.º ou 3.º grau, que implicaram necessidade de internação hospitalar;</a:t>
            </a:r>
          </a:p>
          <a:p>
            <a:pPr marL="0" indent="0">
              <a:buNone/>
            </a:pPr>
            <a:r>
              <a:rPr lang="pt-BR" dirty="0" smtClean="0"/>
              <a:t>acionamento do plano de resposta a emergências que tenha requerido medidas de intervenção e controle.</a:t>
            </a:r>
          </a:p>
          <a:p>
            <a:pPr marL="0" indent="0">
              <a:buNone/>
            </a:pPr>
            <a:r>
              <a:rPr lang="pt-BR" dirty="0" smtClean="0"/>
              <a:t>Tais situações deverão ser comunicadas até o segundo dia após a ocorrência:</a:t>
            </a:r>
          </a:p>
          <a:p>
            <a:pPr marL="0" indent="0">
              <a:buNone/>
            </a:pPr>
            <a:r>
              <a:rPr lang="pt-BR" dirty="0" smtClean="0"/>
              <a:t>Ao órgão regional do Ministério do Trabalho e Emprego (SRTE);</a:t>
            </a:r>
          </a:p>
          <a:p>
            <a:pPr marL="0" indent="0">
              <a:buNone/>
            </a:pPr>
            <a:r>
              <a:rPr lang="pt-BR" dirty="0" smtClean="0"/>
              <a:t>Ao sindicato da categoria </a:t>
            </a:r>
            <a:r>
              <a:rPr lang="pt-BR" b="1" dirty="0" smtClean="0"/>
              <a:t>profissional predominante </a:t>
            </a:r>
            <a:r>
              <a:rPr lang="pt-BR" dirty="0" smtClean="0"/>
              <a:t>no estabelecimento.</a:t>
            </a:r>
          </a:p>
          <a:p>
            <a:pPr marL="0" indent="0">
              <a:buNone/>
            </a:pPr>
            <a:r>
              <a:rPr lang="pt-BR" dirty="0" smtClean="0"/>
              <a:t>O empregador deve elaborar relatório de investigação e análise da ocorrência.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40389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7A52C94DA19143B8881DD4A1986686" ma:contentTypeVersion="14" ma:contentTypeDescription="Crie um novo documento." ma:contentTypeScope="" ma:versionID="c050ca0c4eb16d4cf1a2133665aa4e4f">
  <xsd:schema xmlns:xsd="http://www.w3.org/2001/XMLSchema" xmlns:xs="http://www.w3.org/2001/XMLSchema" xmlns:p="http://schemas.microsoft.com/office/2006/metadata/properties" xmlns:ns2="3aeb674a-9cdb-4369-8800-44f25f4fa116" xmlns:ns3="6496e6f9-a7d7-4744-bb4d-9f59f0a4f2ca" targetNamespace="http://schemas.microsoft.com/office/2006/metadata/properties" ma:root="true" ma:fieldsID="5d132309b30822d621839e00c06866b4" ns2:_="" ns3:_="">
    <xsd:import namespace="3aeb674a-9cdb-4369-8800-44f25f4fa116"/>
    <xsd:import namespace="6496e6f9-a7d7-4744-bb4d-9f59f0a4f2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Horari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b674a-9cdb-4369-8800-44f25f4fa1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eaeb5d7-561f-4686-9725-71a70a7a796d}" ma:internalName="TaxCatchAll" ma:showField="CatchAllData" ma:web="3aeb674a-9cdb-4369-8800-44f25f4fa1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6e6f9-a7d7-4744-bb4d-9f59f0a4f2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eed50249-7391-4b58-936c-370d09ca8a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Horario" ma:index="21" nillable="true" ma:displayName="Horario" ma:format="DateOnly" ma:internalName="Horario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eb674a-9cdb-4369-8800-44f25f4fa116" xsi:nil="true"/>
    <lcf76f155ced4ddcb4097134ff3c332f xmlns="6496e6f9-a7d7-4744-bb4d-9f59f0a4f2ca">
      <Terms xmlns="http://schemas.microsoft.com/office/infopath/2007/PartnerControls"/>
    </lcf76f155ced4ddcb4097134ff3c332f>
    <Horario xmlns="6496e6f9-a7d7-4744-bb4d-9f59f0a4f2ca" xsi:nil="true"/>
  </documentManagement>
</p:properties>
</file>

<file path=customXml/itemProps1.xml><?xml version="1.0" encoding="utf-8"?>
<ds:datastoreItem xmlns:ds="http://schemas.openxmlformats.org/officeDocument/2006/customXml" ds:itemID="{B0715E6B-711B-4F7F-894A-77B03378F6CC}"/>
</file>

<file path=customXml/itemProps2.xml><?xml version="1.0" encoding="utf-8"?>
<ds:datastoreItem xmlns:ds="http://schemas.openxmlformats.org/officeDocument/2006/customXml" ds:itemID="{91761C0B-DEE4-4632-A64E-D79EE4EB0237}"/>
</file>

<file path=customXml/itemProps3.xml><?xml version="1.0" encoding="utf-8"?>
<ds:datastoreItem xmlns:ds="http://schemas.openxmlformats.org/officeDocument/2006/customXml" ds:itemID="{7461567F-2580-40C0-B9BD-98E46C3BB737}"/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3323</Words>
  <Application>Microsoft Office PowerPoint</Application>
  <PresentationFormat>Apresentação na tela (4:3)</PresentationFormat>
  <Paragraphs>211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Apresentação do PowerPoint</vt:lpstr>
      <vt:lpstr>INTRODUÇÃO</vt:lpstr>
      <vt:lpstr>CONCEITOS</vt:lpstr>
      <vt:lpstr>Ponto de Fulgor </vt:lpstr>
      <vt:lpstr>Ponto de ignição</vt:lpstr>
      <vt:lpstr>Apresentação do PowerPoint</vt:lpstr>
      <vt:lpstr>Apresentação do PowerPoint</vt:lpstr>
      <vt:lpstr>A NR20 não se aplica: </vt:lpstr>
      <vt:lpstr>Critérios a serem utilizados para classificação das instalações:</vt:lpstr>
      <vt:lpstr>ANÁLISE DE RISCOS </vt:lpstr>
      <vt:lpstr>Apresentação do PowerPoint</vt:lpstr>
      <vt:lpstr>Apresentação do PowerPoint</vt:lpstr>
      <vt:lpstr>PRONTUÁRIO DA INSTALAÇÃO</vt:lpstr>
      <vt:lpstr>Apresentação do PowerPoint</vt:lpstr>
      <vt:lpstr>CAPACITAÇÃO DOS TRABALHADORES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PLANO DE RESPOSTA A EMERGÊNCIAS DA INSTALAÇÃO</vt:lpstr>
      <vt:lpstr>Equipe de respostas a emergências</vt:lpstr>
      <vt:lpstr>TANQUE DE LÍQUIDOS INFLAMÁVEIS NO INTERIOR DE EDIFÍCIOS</vt:lpstr>
      <vt:lpstr>Quanto aos aspectos construtivos</vt:lpstr>
      <vt:lpstr>Quanto à segurança</vt:lpstr>
      <vt:lpstr>COMUNICAÇÃO DE OCORRÊNCIAS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Liziane Souza Salomao</dc:creator>
  <cp:lastModifiedBy>Liziane Souza Salomao</cp:lastModifiedBy>
  <cp:revision>4</cp:revision>
  <dcterms:created xsi:type="dcterms:W3CDTF">2018-04-26T17:26:36Z</dcterms:created>
  <dcterms:modified xsi:type="dcterms:W3CDTF">2018-04-26T18:06:26Z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0x010100947A52C94DA19143B8881DD4A1986686</vt:lpwstr>
  </property>
  <property fmtid="{D5CDD505-2E9C-101B-9397-08002B2CF9AE}" pid="3" name="Order">
    <vt:r8>13677400</vt:r8>
  </property>
</Properties>
</file>